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40"/>
  </p:notesMasterIdLst>
  <p:sldIdLst>
    <p:sldId id="279" r:id="rId2"/>
    <p:sldId id="364" r:id="rId3"/>
    <p:sldId id="366" r:id="rId4"/>
    <p:sldId id="365" r:id="rId5"/>
    <p:sldId id="398" r:id="rId6"/>
    <p:sldId id="399" r:id="rId7"/>
    <p:sldId id="367" r:id="rId8"/>
    <p:sldId id="423" r:id="rId9"/>
    <p:sldId id="402" r:id="rId10"/>
    <p:sldId id="403" r:id="rId11"/>
    <p:sldId id="401" r:id="rId12"/>
    <p:sldId id="433" r:id="rId13"/>
    <p:sldId id="405" r:id="rId14"/>
    <p:sldId id="429" r:id="rId15"/>
    <p:sldId id="404" r:id="rId16"/>
    <p:sldId id="406" r:id="rId17"/>
    <p:sldId id="424" r:id="rId18"/>
    <p:sldId id="410" r:id="rId19"/>
    <p:sldId id="430" r:id="rId20"/>
    <p:sldId id="409" r:id="rId21"/>
    <p:sldId id="408" r:id="rId22"/>
    <p:sldId id="411" r:id="rId23"/>
    <p:sldId id="413" r:id="rId24"/>
    <p:sldId id="412" r:id="rId25"/>
    <p:sldId id="415" r:id="rId26"/>
    <p:sldId id="414" r:id="rId27"/>
    <p:sldId id="431" r:id="rId28"/>
    <p:sldId id="434" r:id="rId29"/>
    <p:sldId id="416" r:id="rId30"/>
    <p:sldId id="427" r:id="rId31"/>
    <p:sldId id="419" r:id="rId32"/>
    <p:sldId id="432" r:id="rId33"/>
    <p:sldId id="420" r:id="rId34"/>
    <p:sldId id="421" r:id="rId35"/>
    <p:sldId id="393" r:id="rId36"/>
    <p:sldId id="394" r:id="rId37"/>
    <p:sldId id="396" r:id="rId38"/>
    <p:sldId id="397" r:id="rId39"/>
  </p:sldIdLst>
  <p:sldSz cx="9144000" cy="6858000" type="screen4x3"/>
  <p:notesSz cx="68580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andon Sisk" initials="B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B89D"/>
    <a:srgbClr val="BA261F"/>
    <a:srgbClr val="D62626"/>
    <a:srgbClr val="6BAED5"/>
    <a:srgbClr val="404040"/>
    <a:srgbClr val="003974"/>
    <a:srgbClr val="FFBA64"/>
    <a:srgbClr val="A1CD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3" autoAdjust="0"/>
    <p:restoredTop sz="65584" autoAdjust="0"/>
  </p:normalViewPr>
  <p:slideViewPr>
    <p:cSldViewPr snapToGrid="0">
      <p:cViewPr varScale="1">
        <p:scale>
          <a:sx n="40" d="100"/>
          <a:sy n="40" d="100"/>
        </p:scale>
        <p:origin x="360" y="54"/>
      </p:cViewPr>
      <p:guideLst>
        <p:guide orient="horz" pos="2160"/>
        <p:guide pos="2880"/>
      </p:guideLst>
    </p:cSldViewPr>
  </p:slideViewPr>
  <p:notesTextViewPr>
    <p:cViewPr>
      <p:scale>
        <a:sx n="1" d="1"/>
        <a:sy n="1" d="1"/>
      </p:scale>
      <p:origin x="0" y="0"/>
    </p:cViewPr>
  </p:notesTextViewPr>
  <p:notesViewPr>
    <p:cSldViewPr snapToGrid="0">
      <p:cViewPr varScale="1">
        <p:scale>
          <a:sx n="49" d="100"/>
          <a:sy n="49" d="100"/>
        </p:scale>
        <p:origin x="2668"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434"/>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66434"/>
          </a:xfrm>
          <a:prstGeom prst="rect">
            <a:avLst/>
          </a:prstGeom>
        </p:spPr>
        <p:txBody>
          <a:bodyPr vert="horz" lIns="91440" tIns="45720" rIns="91440" bIns="45720" rtlCol="0"/>
          <a:lstStyle>
            <a:lvl1pPr algn="r">
              <a:defRPr sz="1200"/>
            </a:lvl1pPr>
          </a:lstStyle>
          <a:p>
            <a:fld id="{0E36A29D-E73D-4E03-A1EE-CC683BBB867C}" type="datetimeFigureOut">
              <a:rPr lang="en-US" smtClean="0"/>
              <a:t>8/11/2022</a:t>
            </a:fld>
            <a:endParaRPr lang="en-US" dirty="0"/>
          </a:p>
        </p:txBody>
      </p:sp>
      <p:sp>
        <p:nvSpPr>
          <p:cNvPr id="4" name="Slide Image Placeholder 3"/>
          <p:cNvSpPr>
            <a:spLocks noGrp="1" noRot="1" noChangeAspect="1"/>
          </p:cNvSpPr>
          <p:nvPr>
            <p:ph type="sldImg" idx="2"/>
          </p:nvPr>
        </p:nvSpPr>
        <p:spPr>
          <a:xfrm>
            <a:off x="13382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73892"/>
            <a:ext cx="5486400" cy="366045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6433"/>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6433"/>
          </a:xfrm>
          <a:prstGeom prst="rect">
            <a:avLst/>
          </a:prstGeom>
        </p:spPr>
        <p:txBody>
          <a:bodyPr vert="horz" lIns="91440" tIns="45720" rIns="91440" bIns="45720" rtlCol="0" anchor="b"/>
          <a:lstStyle>
            <a:lvl1pPr algn="r">
              <a:defRPr sz="1200"/>
            </a:lvl1pPr>
          </a:lstStyle>
          <a:p>
            <a:fld id="{570AC902-6676-420A-99BA-D2FC04AC0BD7}" type="slidenum">
              <a:rPr lang="en-US" smtClean="0"/>
              <a:t>‹#›</a:t>
            </a:fld>
            <a:endParaRPr lang="en-US" dirty="0"/>
          </a:p>
        </p:txBody>
      </p:sp>
    </p:spTree>
    <p:extLst>
      <p:ext uri="{BB962C8B-B14F-4D97-AF65-F5344CB8AC3E}">
        <p14:creationId xmlns:p14="http://schemas.microsoft.com/office/powerpoint/2010/main" val="3144110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fresno.legistar.com/calendar.aspx"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mailto:clerk@fresno.gov"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and welcome to the virtual webinar for the Consolidated Annual Performance Evaluation Report, also known as the CAPER, presented by the City of Fresno Housing &amp; Community Development Division.</a:t>
            </a:r>
          </a:p>
          <a:p>
            <a:endParaRPr lang="en-US" baseline="0" dirty="0"/>
          </a:p>
          <a:p>
            <a:r>
              <a:rPr lang="en-US" baseline="0" dirty="0"/>
              <a:t>In this presentation, we will provide an overview of the report, and provide information regarding how the public can submit comments.</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1</a:t>
            </a:fld>
            <a:endParaRPr lang="en-US" dirty="0"/>
          </a:p>
        </p:txBody>
      </p:sp>
    </p:spTree>
    <p:extLst>
      <p:ext uri="{BB962C8B-B14F-4D97-AF65-F5344CB8AC3E}">
        <p14:creationId xmlns:p14="http://schemas.microsoft.com/office/powerpoint/2010/main" val="775536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now review the accomplishments</a:t>
            </a:r>
            <a:r>
              <a:rPr lang="en-US" baseline="0" dirty="0"/>
              <a:t> reported in the CAPER from July 1, 2021 through June 30, 2022.</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10</a:t>
            </a:fld>
            <a:endParaRPr lang="en-US" dirty="0"/>
          </a:p>
        </p:txBody>
      </p:sp>
    </p:spTree>
    <p:extLst>
      <p:ext uri="{BB962C8B-B14F-4D97-AF65-F5344CB8AC3E}">
        <p14:creationId xmlns:p14="http://schemas.microsoft.com/office/powerpoint/2010/main" val="165868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priority we’ll talk about today is Affordable Housing. Our goal for Affordable Housing is to increase development, preservation, and rehabilitation of homes for people with low-incomes or special needs. </a:t>
            </a:r>
          </a:p>
          <a:p>
            <a:endParaRPr lang="en-US" baseline="0" dirty="0"/>
          </a:p>
          <a:p>
            <a:r>
              <a:rPr lang="en-US" baseline="0" dirty="0"/>
              <a:t>Over the course of the year, we were able to add four new homes and rehabilitate 43 homes in the city. </a:t>
            </a:r>
          </a:p>
          <a:p>
            <a:endParaRPr lang="en-US" baseline="0" dirty="0"/>
          </a:p>
          <a:p>
            <a:r>
              <a:rPr lang="en-US" sz="1200" b="0" i="0" u="none" strike="noStrike" kern="1200" baseline="0" dirty="0">
                <a:solidFill>
                  <a:schemeClr val="tx1"/>
                </a:solidFill>
                <a:latin typeface="+mn-lt"/>
                <a:ea typeface="+mn-ea"/>
                <a:cs typeface="+mn-cs"/>
              </a:rPr>
              <a:t>Unfortunately, due to delays in Section 106 reviews, increased material costs, and shortages due to the COVID-19 pandemic, the City experienced overall delays on some projects. During the 2021-2022 Program Year, the City made progress toward completing additional rental units, but it wasn’t able to complete any of them. However, these units will be counted in future CAPERs once construction is completed. In these next slides, we’ll tell you about some of the projects we’re working on and the homes we added.</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11</a:t>
            </a:fld>
            <a:endParaRPr lang="en-US" dirty="0"/>
          </a:p>
        </p:txBody>
      </p:sp>
    </p:spTree>
    <p:extLst>
      <p:ext uri="{BB962C8B-B14F-4D97-AF65-F5344CB8AC3E}">
        <p14:creationId xmlns:p14="http://schemas.microsoft.com/office/powerpoint/2010/main" val="185524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Through our partnership with Habitat for Humanity, we were able to add 4 5-bedroom, 2-bathroom single-family homes in the southwest area that will be sold to low-income homebuyers. The B and Amador Project used a total of $1.3 million in HOME Community Housing Development funds which included $580,263 from the 2021-2022 Program Year.</a:t>
            </a:r>
          </a:p>
          <a:p>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12</a:t>
            </a:fld>
            <a:endParaRPr lang="en-US" dirty="0"/>
          </a:p>
        </p:txBody>
      </p:sp>
    </p:spTree>
    <p:extLst>
      <p:ext uri="{BB962C8B-B14F-4D97-AF65-F5344CB8AC3E}">
        <p14:creationId xmlns:p14="http://schemas.microsoft.com/office/powerpoint/2010/main" val="192043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the 4</a:t>
            </a:r>
            <a:r>
              <a:rPr lang="en-US" baseline="0" dirty="0"/>
              <a:t> units </a:t>
            </a:r>
            <a:r>
              <a:rPr lang="en-US" dirty="0"/>
              <a:t>completed by</a:t>
            </a:r>
            <a:r>
              <a:rPr lang="en-US" baseline="0" dirty="0"/>
              <a:t> June 30, 2022, several projects were underway during the program year including:</a:t>
            </a:r>
          </a:p>
          <a:p>
            <a:endParaRPr lang="en-US" baseline="0" dirty="0"/>
          </a:p>
          <a:p>
            <a:r>
              <a:rPr lang="en-US" baseline="0" dirty="0"/>
              <a:t>The second phase of Self-Help Enterprise's Annadale Single-Family Housing Project which will consist of new construction of 22 homes in the southwest area.</a:t>
            </a:r>
          </a:p>
          <a:p>
            <a:endParaRPr lang="en-US" baseline="0" dirty="0"/>
          </a:p>
          <a:p>
            <a:r>
              <a:rPr lang="en-US" baseline="0" dirty="0"/>
              <a:t>Fresno Housing Authority is working on its Monarch at Chinatown Project which consists of new construction of 57 apartments in the downtown area.</a:t>
            </a:r>
          </a:p>
        </p:txBody>
      </p:sp>
      <p:sp>
        <p:nvSpPr>
          <p:cNvPr id="4" name="Slide Number Placeholder 3"/>
          <p:cNvSpPr>
            <a:spLocks noGrp="1"/>
          </p:cNvSpPr>
          <p:nvPr>
            <p:ph type="sldNum" sz="quarter" idx="10"/>
          </p:nvPr>
        </p:nvSpPr>
        <p:spPr/>
        <p:txBody>
          <a:bodyPr/>
          <a:lstStyle/>
          <a:p>
            <a:fld id="{570AC902-6676-420A-99BA-D2FC04AC0BD7}" type="slidenum">
              <a:rPr lang="en-US" smtClean="0"/>
              <a:t>13</a:t>
            </a:fld>
            <a:endParaRPr lang="en-US" dirty="0"/>
          </a:p>
        </p:txBody>
      </p:sp>
    </p:spTree>
    <p:extLst>
      <p:ext uri="{BB962C8B-B14F-4D97-AF65-F5344CB8AC3E}">
        <p14:creationId xmlns:p14="http://schemas.microsoft.com/office/powerpoint/2010/main" val="1730139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Walnut-Florence-Plumas</a:t>
            </a:r>
            <a:r>
              <a:rPr lang="en-US" baseline="0" dirty="0"/>
              <a:t> Project from Self-Help Enterprises will develop a subdivision of 17 affordable homes in southwest Fresno. </a:t>
            </a:r>
          </a:p>
          <a:p>
            <a:endParaRPr lang="en-US" baseline="0" dirty="0"/>
          </a:p>
          <a:p>
            <a:r>
              <a:rPr lang="en-US" baseline="0" dirty="0"/>
              <a:t>The Fresno Housing Authority is working on two projects: The Arthur at Blackstone, and Sun Lodge. The Arthur will add 41 apartments in the Shields and Blackstone area. </a:t>
            </a:r>
          </a:p>
          <a:p>
            <a:endParaRPr lang="en-US" baseline="0" dirty="0"/>
          </a:p>
          <a:p>
            <a:r>
              <a:rPr lang="en-US" baseline="0" dirty="0"/>
              <a:t>Through the Sun Lodge Project, the Housing Authority will be renovating, and adding to, the old Day’s Inn motel to provide 64 more affordable apartments in the Olive and 99 area.</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14</a:t>
            </a:fld>
            <a:endParaRPr lang="en-US" dirty="0"/>
          </a:p>
        </p:txBody>
      </p:sp>
    </p:spTree>
    <p:extLst>
      <p:ext uri="{BB962C8B-B14F-4D97-AF65-F5344CB8AC3E}">
        <p14:creationId xmlns:p14="http://schemas.microsoft.com/office/powerpoint/2010/main" val="3249582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Habitat for Humanity’s Barcus and Rialto Single-Family Housing Project consists of new construction of two 3-bedroom/2-bathroom homes, attached garage, and on-and off-site improvements.</a:t>
            </a:r>
            <a:br>
              <a:rPr lang="en-US" baseline="0" dirty="0"/>
            </a:br>
            <a:endParaRPr lang="en-US" baseline="0" dirty="0"/>
          </a:p>
          <a:p>
            <a:r>
              <a:rPr lang="en-US" baseline="0" dirty="0"/>
              <a:t>Fancher Creek Town Center’s Brand Haven Senior Housing Project consists of new construction of 180 multi-family senior housing units and on- and off-site improvements.</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15</a:t>
            </a:fld>
            <a:endParaRPr lang="en-US" dirty="0"/>
          </a:p>
        </p:txBody>
      </p:sp>
    </p:spTree>
    <p:extLst>
      <p:ext uri="{BB962C8B-B14F-4D97-AF65-F5344CB8AC3E}">
        <p14:creationId xmlns:p14="http://schemas.microsoft.com/office/powerpoint/2010/main" val="3323689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a:t>
            </a:r>
            <a:r>
              <a:rPr lang="en-US" baseline="0" dirty="0"/>
              <a:t> and its partners Self-Help Enterprises and Habitat for Humanity, were able to renovate 43 homes last year.</a:t>
            </a:r>
          </a:p>
          <a:p>
            <a:endParaRPr lang="en-US" baseline="0" dirty="0"/>
          </a:p>
          <a:p>
            <a:r>
              <a:rPr lang="en-US" sz="1200" b="0" i="0" u="none" strike="noStrike" kern="1200" baseline="0" dirty="0">
                <a:solidFill>
                  <a:schemeClr val="tx1"/>
                </a:solidFill>
                <a:latin typeface="+mn-lt"/>
                <a:ea typeface="+mn-ea"/>
                <a:cs typeface="+mn-cs"/>
              </a:rPr>
              <a:t>Occasionally, some of these homes have a historical value to the community which may result in them being subject to Section 106 of the National Historic Preservation Act. Unfortunately, due to delays in Section 106 reviews, increased material costs, and shortages due to the COVID-19 pandemic, the City experienced delays on some projects. While we are proud of what we, and our partners, were able to accomplish last year, we anticipate seeing improvements in these numbers over the next couple of years.</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16</a:t>
            </a:fld>
            <a:endParaRPr lang="en-US" dirty="0"/>
          </a:p>
        </p:txBody>
      </p:sp>
    </p:spTree>
    <p:extLst>
      <p:ext uri="{BB962C8B-B14F-4D97-AF65-F5344CB8AC3E}">
        <p14:creationId xmlns:p14="http://schemas.microsoft.com/office/powerpoint/2010/main" val="4229917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Three goals were associated with the prevention of homelessness in the City. In spite of Program Year 2021 being an especially challenging time to provide services and outreach, the City greatly exceeded all of its goals for the year. </a:t>
            </a:r>
          </a:p>
          <a:p>
            <a:pPr marL="0" indent="0">
              <a:buNone/>
            </a:pPr>
            <a:endParaRPr lang="en-US" baseline="0" dirty="0"/>
          </a:p>
          <a:p>
            <a:pPr marL="0" indent="0">
              <a:buNone/>
            </a:pPr>
            <a:r>
              <a:rPr lang="en-US" baseline="0" dirty="0"/>
              <a:t>Next, we’ll go through some of the accomplishments made using the five grants available to the City to help people experiencing homelessness.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0AC902-6676-420A-99BA-D2FC04AC0B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329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Through the Community Development Block Grant, the City partnered up with the Marjaree Mason Center to provide safe housing for 108 survivors of domestic violence.</a:t>
            </a:r>
          </a:p>
        </p:txBody>
      </p:sp>
      <p:sp>
        <p:nvSpPr>
          <p:cNvPr id="4" name="Slide Number Placeholder 3"/>
          <p:cNvSpPr>
            <a:spLocks noGrp="1"/>
          </p:cNvSpPr>
          <p:nvPr>
            <p:ph type="sldNum" sz="quarter" idx="10"/>
          </p:nvPr>
        </p:nvSpPr>
        <p:spPr/>
        <p:txBody>
          <a:bodyPr/>
          <a:lstStyle/>
          <a:p>
            <a:fld id="{570AC902-6676-420A-99BA-D2FC04AC0BD7}" type="slidenum">
              <a:rPr lang="en-US" smtClean="0"/>
              <a:t>18</a:t>
            </a:fld>
            <a:endParaRPr lang="en-US" dirty="0"/>
          </a:p>
        </p:txBody>
      </p:sp>
    </p:spTree>
    <p:extLst>
      <p:ext uri="{BB962C8B-B14F-4D97-AF65-F5344CB8AC3E}">
        <p14:creationId xmlns:p14="http://schemas.microsoft.com/office/powerpoint/2010/main" val="639623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Through the Emergency Solutions Grant, the City partnered up with the Marjaree Mason Center, WestCare California, and the Poverello House to provide homeless prevention services, rapid rehousing, emergency shelter, and street outreach. In total, 2,729 homeless and at-risk people were served in PY 2021 through ESG. </a:t>
            </a:r>
            <a:endParaRPr lang="en-US" dirty="0"/>
          </a:p>
          <a:p>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19</a:t>
            </a:fld>
            <a:endParaRPr lang="en-US" dirty="0"/>
          </a:p>
        </p:txBody>
      </p:sp>
    </p:spTree>
    <p:extLst>
      <p:ext uri="{BB962C8B-B14F-4D97-AF65-F5344CB8AC3E}">
        <p14:creationId xmlns:p14="http://schemas.microsoft.com/office/powerpoint/2010/main" val="1598472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we’ll briefly discuss the U.S.</a:t>
            </a:r>
            <a:r>
              <a:rPr lang="en-US" baseline="0" dirty="0"/>
              <a:t> Department of Housing and Community Development Community Planning and Development programs and the role of the CAPER. Then, we’ll review the accomplishments reported in the CAPER by priority area, including Affordable Housing, Homelessness, Community Services, and Public Facilities and Public Improvements. The CAPER also reports on Fair Housing activities, so we’ll discuss accomplishments in that category as well. Finally, we’ll provide information about how the public can comment on the CAPER.</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a:t>
            </a:fld>
            <a:endParaRPr lang="en-US" dirty="0"/>
          </a:p>
        </p:txBody>
      </p:sp>
    </p:spTree>
    <p:extLst>
      <p:ext uri="{BB962C8B-B14F-4D97-AF65-F5344CB8AC3E}">
        <p14:creationId xmlns:p14="http://schemas.microsoft.com/office/powerpoint/2010/main" val="3039092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Tenant-based rental assistance programs,</a:t>
            </a:r>
            <a:r>
              <a:rPr lang="en-US" baseline="0" dirty="0"/>
              <a:t> often referred to as TBRA, </a:t>
            </a:r>
            <a:r>
              <a:rPr lang="en-US" dirty="0"/>
              <a:t>subsidize private market units for homeless and low-income households to increase affordability.</a:t>
            </a:r>
            <a:endParaRPr lang="en-US" baseline="0" dirty="0"/>
          </a:p>
          <a:p>
            <a:endParaRPr lang="en-US" baseline="0" dirty="0"/>
          </a:p>
          <a:p>
            <a:r>
              <a:rPr lang="en-US" baseline="0" dirty="0"/>
              <a:t>During the Program Year, the Fresno Housing Authority used HOME funds to assist 12 homeless and at-risk people.</a:t>
            </a:r>
          </a:p>
        </p:txBody>
      </p:sp>
      <p:sp>
        <p:nvSpPr>
          <p:cNvPr id="4" name="Slide Number Placeholder 3"/>
          <p:cNvSpPr>
            <a:spLocks noGrp="1"/>
          </p:cNvSpPr>
          <p:nvPr>
            <p:ph type="sldNum" sz="quarter" idx="10"/>
          </p:nvPr>
        </p:nvSpPr>
        <p:spPr/>
        <p:txBody>
          <a:bodyPr/>
          <a:lstStyle/>
          <a:p>
            <a:fld id="{570AC902-6676-420A-99BA-D2FC04AC0BD7}" type="slidenum">
              <a:rPr lang="en-US" smtClean="0"/>
              <a:t>20</a:t>
            </a:fld>
            <a:endParaRPr lang="en-US" dirty="0"/>
          </a:p>
        </p:txBody>
      </p:sp>
    </p:spTree>
    <p:extLst>
      <p:ext uri="{BB962C8B-B14F-4D97-AF65-F5344CB8AC3E}">
        <p14:creationId xmlns:p14="http://schemas.microsoft.com/office/powerpoint/2010/main" val="3072376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WestCare California assisted 684 people and families with referrals to housing and non-housing services; rapid rehousing; short-term rent, mortgage and utility assistance;</a:t>
            </a:r>
            <a:r>
              <a:rPr lang="en-US" baseline="0" dirty="0"/>
              <a:t> tenant-based rental assistance;</a:t>
            </a:r>
            <a:r>
              <a:rPr lang="en-US" dirty="0"/>
              <a:t> and other supportive services throughout Program Year 2021 using HOPWA funds.</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21</a:t>
            </a:fld>
            <a:endParaRPr lang="en-US" dirty="0"/>
          </a:p>
        </p:txBody>
      </p:sp>
    </p:spTree>
    <p:extLst>
      <p:ext uri="{BB962C8B-B14F-4D97-AF65-F5344CB8AC3E}">
        <p14:creationId xmlns:p14="http://schemas.microsoft.com/office/powerpoint/2010/main" val="891176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Another goal for Planning Year 2021 was to improve public infrastructure and facilities, and the City was able to exceed that goal by more than 725 percent.</a:t>
            </a:r>
          </a:p>
          <a:p>
            <a:pPr marL="0" indent="0">
              <a:buNone/>
            </a:pPr>
            <a:endParaRPr lang="en-US" baseline="0" dirty="0"/>
          </a:p>
          <a:p>
            <a:pPr marL="0" indent="0">
              <a:buNone/>
            </a:pPr>
            <a:r>
              <a:rPr lang="en-US" baseline="0" dirty="0"/>
              <a:t>Public facility or infrastructure improvements reports the number of individuals who reside in the service area of a completed public facility or infrastructure improvement which was improved using CDBG funds during the program year. Unlike other activities, this is considered an ‘area’ benefit, which means that every individual who resides within the service area designated to receive a benefit from the improvement is counted in the total.</a:t>
            </a:r>
          </a:p>
        </p:txBody>
      </p:sp>
      <p:sp>
        <p:nvSpPr>
          <p:cNvPr id="4" name="Slide Number Placeholder 3"/>
          <p:cNvSpPr>
            <a:spLocks noGrp="1"/>
          </p:cNvSpPr>
          <p:nvPr>
            <p:ph type="sldNum" sz="quarter" idx="10"/>
          </p:nvPr>
        </p:nvSpPr>
        <p:spPr/>
        <p:txBody>
          <a:bodyPr/>
          <a:lstStyle/>
          <a:p>
            <a:fld id="{570AC902-6676-420A-99BA-D2FC04AC0BD7}" type="slidenum">
              <a:rPr lang="en-US" smtClean="0"/>
              <a:t>22</a:t>
            </a:fld>
            <a:endParaRPr lang="en-US" dirty="0"/>
          </a:p>
        </p:txBody>
      </p:sp>
    </p:spTree>
    <p:extLst>
      <p:ext uri="{BB962C8B-B14F-4D97-AF65-F5344CB8AC3E}">
        <p14:creationId xmlns:p14="http://schemas.microsoft.com/office/powerpoint/2010/main" val="1061460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 of Fresno Public Works Department</a:t>
            </a:r>
            <a:r>
              <a:rPr lang="en-US" baseline="0" dirty="0"/>
              <a:t> completed two roadway reconstruction projects using CDBG funds during Program Year 2021. The first project benefitted 6,740 people in the Burroughs Elementary Neighborhood. </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23</a:t>
            </a:fld>
            <a:endParaRPr lang="en-US" dirty="0"/>
          </a:p>
        </p:txBody>
      </p:sp>
    </p:spTree>
    <p:extLst>
      <p:ext uri="{BB962C8B-B14F-4D97-AF65-F5344CB8AC3E}">
        <p14:creationId xmlns:p14="http://schemas.microsoft.com/office/powerpoint/2010/main" val="3989813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roadway</a:t>
            </a:r>
            <a:r>
              <a:rPr lang="en-US" baseline="0" dirty="0"/>
              <a:t> reconstruction project completed by </a:t>
            </a:r>
            <a:r>
              <a:rPr lang="en-US" dirty="0"/>
              <a:t>the City of Fresno Public Works Department</a:t>
            </a:r>
            <a:r>
              <a:rPr lang="en-US" baseline="0" dirty="0"/>
              <a:t> benefitted 3,665 people in the West Fresno Elementary and MLK Neighborhood. </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24</a:t>
            </a:fld>
            <a:endParaRPr lang="en-US" dirty="0"/>
          </a:p>
        </p:txBody>
      </p:sp>
    </p:spTree>
    <p:extLst>
      <p:ext uri="{BB962C8B-B14F-4D97-AF65-F5344CB8AC3E}">
        <p14:creationId xmlns:p14="http://schemas.microsoft.com/office/powerpoint/2010/main" val="4105277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Several additional public</a:t>
            </a:r>
            <a:r>
              <a:rPr lang="en-US" sz="1200" kern="1200" baseline="0" dirty="0">
                <a:solidFill>
                  <a:schemeClr val="tx1"/>
                </a:solidFill>
                <a:effectLst/>
                <a:latin typeface="+mn-lt"/>
                <a:ea typeface="+mn-ea"/>
                <a:cs typeface="+mn-cs"/>
              </a:rPr>
              <a:t> facilities and public improvement projects have received funding or are currently underway – accomplishments for these projects will be reported in the CAPER for the program year in which they are completed. Projects underway include: </a:t>
            </a:r>
          </a:p>
          <a:p>
            <a:pPr lvl="0"/>
            <a:r>
              <a:rPr lang="en-US" sz="1200" kern="1200" dirty="0">
                <a:solidFill>
                  <a:schemeClr val="tx1"/>
                </a:solidFill>
                <a:effectLst/>
                <a:latin typeface="+mn-lt"/>
                <a:ea typeface="+mn-ea"/>
                <a:cs typeface="+mn-cs"/>
              </a:rPr>
              <a:t>The Webster Community Canal Barricade</a:t>
            </a:r>
          </a:p>
          <a:p>
            <a:pPr lvl="0"/>
            <a:r>
              <a:rPr lang="en-US" sz="1200" kern="1200" dirty="0">
                <a:solidFill>
                  <a:schemeClr val="tx1"/>
                </a:solidFill>
                <a:effectLst/>
                <a:latin typeface="+mn-lt"/>
                <a:ea typeface="+mn-ea"/>
                <a:cs typeface="+mn-cs"/>
              </a:rPr>
              <a:t>The Burroughs Elementary Neighborhood Street Reconstruction – Phase II</a:t>
            </a:r>
          </a:p>
          <a:p>
            <a:pPr lvl="0"/>
            <a:r>
              <a:rPr lang="en-US" sz="1200" kern="1200" dirty="0">
                <a:solidFill>
                  <a:schemeClr val="tx1"/>
                </a:solidFill>
                <a:effectLst/>
                <a:latin typeface="+mn-lt"/>
                <a:ea typeface="+mn-ea"/>
                <a:cs typeface="+mn-cs"/>
              </a:rPr>
              <a:t>The Ivy-Annadale to Chester Neighborhood Street Improvements</a:t>
            </a:r>
          </a:p>
          <a:p>
            <a:pPr lvl="0"/>
            <a:r>
              <a:rPr lang="en-US" sz="1200" kern="1200" dirty="0">
                <a:solidFill>
                  <a:schemeClr val="tx1"/>
                </a:solidFill>
                <a:effectLst/>
                <a:latin typeface="+mn-lt"/>
                <a:ea typeface="+mn-ea"/>
                <a:cs typeface="+mn-cs"/>
              </a:rPr>
              <a:t>The Ericson Elementary Neighborhood Street Reconstruction</a:t>
            </a:r>
          </a:p>
          <a:p>
            <a:pPr lvl="0"/>
            <a:r>
              <a:rPr lang="en-US" sz="1200" kern="1200" dirty="0">
                <a:solidFill>
                  <a:schemeClr val="tx1"/>
                </a:solidFill>
                <a:effectLst/>
                <a:latin typeface="+mn-lt"/>
                <a:ea typeface="+mn-ea"/>
                <a:cs typeface="+mn-cs"/>
              </a:rPr>
              <a:t>The Highway City Neighborhood Street Reconstruction</a:t>
            </a:r>
          </a:p>
          <a:p>
            <a:pPr lvl="0"/>
            <a:r>
              <a:rPr lang="en-US" sz="1200" kern="1200" dirty="0">
                <a:solidFill>
                  <a:schemeClr val="tx1"/>
                </a:solidFill>
                <a:effectLst/>
                <a:latin typeface="+mn-lt"/>
                <a:ea typeface="+mn-ea"/>
                <a:cs typeface="+mn-cs"/>
              </a:rPr>
              <a:t>The Yosemite Middle School Complete Streets Design</a:t>
            </a:r>
          </a:p>
          <a:p>
            <a:pPr lvl="0"/>
            <a:r>
              <a:rPr lang="en-US" sz="1200" kern="1200" dirty="0">
                <a:solidFill>
                  <a:schemeClr val="tx1"/>
                </a:solidFill>
                <a:effectLst/>
                <a:latin typeface="+mn-lt"/>
                <a:ea typeface="+mn-ea"/>
                <a:cs typeface="+mn-cs"/>
              </a:rPr>
              <a:t>The Maple-Gettysburg-Holland Street Reconstruction</a:t>
            </a:r>
          </a:p>
          <a:p>
            <a:pPr lvl="0"/>
            <a:r>
              <a:rPr lang="en-US" sz="1200" kern="1200" dirty="0">
                <a:solidFill>
                  <a:schemeClr val="tx1"/>
                </a:solidFill>
                <a:effectLst/>
                <a:latin typeface="+mn-lt"/>
                <a:ea typeface="+mn-ea"/>
                <a:cs typeface="+mn-cs"/>
              </a:rPr>
              <a:t>The Olive-Maple-Whitney-Chestnut Street Reconstruction</a:t>
            </a:r>
          </a:p>
          <a:p>
            <a:pPr lvl="0"/>
            <a:r>
              <a:rPr lang="en-US" sz="1200" kern="1200" dirty="0">
                <a:solidFill>
                  <a:schemeClr val="tx1"/>
                </a:solidFill>
                <a:effectLst/>
                <a:latin typeface="+mn-lt"/>
                <a:ea typeface="+mn-ea"/>
                <a:cs typeface="+mn-cs"/>
              </a:rPr>
              <a:t>The Shields-Cedar-Dakota-Maple Street Reconstruction</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25</a:t>
            </a:fld>
            <a:endParaRPr lang="en-US" dirty="0"/>
          </a:p>
        </p:txBody>
      </p:sp>
    </p:spTree>
    <p:extLst>
      <p:ext uri="{BB962C8B-B14F-4D97-AF65-F5344CB8AC3E}">
        <p14:creationId xmlns:p14="http://schemas.microsoft.com/office/powerpoint/2010/main" val="30944066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 of Fresno PARCS</a:t>
            </a:r>
            <a:r>
              <a:rPr lang="en-US" baseline="0" dirty="0"/>
              <a:t> Department completed seven park improvements during the program year using CDBG funds.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PARCS Department entered into an agreement with a design firm to address ADA and health department concerns with the learner pools at several city park locations. The City was able to use the plans for the Quigley Learner Pool, Pinedale Learner Pool, and Fink White Leaner Pool activities, in order to complete necessary repairs in order for the pools to reopen to the public, benefiting 20,175 people. </a:t>
            </a:r>
          </a:p>
          <a:p>
            <a:endParaRPr lang="en-US" baseline="0" dirty="0"/>
          </a:p>
          <a:p>
            <a:r>
              <a:rPr lang="en-US" sz="1200" b="0" i="0" u="none" strike="noStrike" kern="1200" baseline="0" dirty="0">
                <a:solidFill>
                  <a:schemeClr val="tx1"/>
                </a:solidFill>
                <a:latin typeface="+mn-lt"/>
                <a:ea typeface="+mn-ea"/>
                <a:cs typeface="+mn-cs"/>
              </a:rPr>
              <a:t>At Cary Park the City installed new light poles at two soccer fields. The new lighting can be accessed remotely and has improved directional lighting that eliminates light pollution into the surrounding neighborhood. The project benefited 3,700 people.</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At Romain Park, the City installed a new challenger course which benefited 6,740 people, and at Ted C. Wills Park, we replaced the HVAC system, stained and resealed the recreation room concrete flooring, installed a shade structure over the tot lot, replaced the wheelchair lift in the gym, sanded and resurfaced the wood gym flooring, and replaced the existing bleachers with units that are ADA compatible. 12,710 people benefited from this project.</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26</a:t>
            </a:fld>
            <a:endParaRPr lang="en-US" dirty="0"/>
          </a:p>
        </p:txBody>
      </p:sp>
    </p:spTree>
    <p:extLst>
      <p:ext uri="{BB962C8B-B14F-4D97-AF65-F5344CB8AC3E}">
        <p14:creationId xmlns:p14="http://schemas.microsoft.com/office/powerpoint/2010/main" val="2375505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PARCS Department make upgrades to the concrete and renovated the indoor and outdoor restrooms. They also made health and safety improvements including upgrades for ADA compliance. 1,590 people benefited from the project.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Much needed repairs were made at the learner pools at Quigley Park and the Pinedale Community Center location in order to make it Health Department compliant and allow it to reopen to the public. The Quigley Park repairs benefited 12,865 people, and the Pinedale Community Center repairs </a:t>
            </a:r>
            <a:r>
              <a:rPr lang="en-US" sz="1200" b="0" i="0" u="none" strike="noStrike" kern="1200" baseline="0" dirty="0" err="1">
                <a:solidFill>
                  <a:schemeClr val="tx1"/>
                </a:solidFill>
                <a:latin typeface="+mn-lt"/>
                <a:ea typeface="+mn-ea"/>
                <a:cs typeface="+mn-cs"/>
              </a:rPr>
              <a:t>benfitted</a:t>
            </a:r>
            <a:r>
              <a:rPr lang="en-US" sz="1200" b="0" i="0" u="none" strike="noStrike" kern="1200" baseline="0" dirty="0">
                <a:solidFill>
                  <a:schemeClr val="tx1"/>
                </a:solidFill>
                <a:latin typeface="+mn-lt"/>
                <a:ea typeface="+mn-ea"/>
                <a:cs typeface="+mn-cs"/>
              </a:rPr>
              <a:t> 4,688 people.</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27</a:t>
            </a:fld>
            <a:endParaRPr lang="en-US" dirty="0"/>
          </a:p>
        </p:txBody>
      </p:sp>
    </p:spTree>
    <p:extLst>
      <p:ext uri="{BB962C8B-B14F-4D97-AF65-F5344CB8AC3E}">
        <p14:creationId xmlns:p14="http://schemas.microsoft.com/office/powerpoint/2010/main" val="2798115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Several additional park facility </a:t>
            </a:r>
            <a:r>
              <a:rPr lang="en-US" sz="1200" kern="1200" baseline="0" dirty="0">
                <a:solidFill>
                  <a:schemeClr val="tx1"/>
                </a:solidFill>
                <a:effectLst/>
                <a:latin typeface="+mn-lt"/>
                <a:ea typeface="+mn-ea"/>
                <a:cs typeface="+mn-cs"/>
              </a:rPr>
              <a:t>improvement projects have received funding or are currently underway – accomplishments for these projects will be reported in the CAPER for the program year in which they are completed. Projects underway include: </a:t>
            </a:r>
          </a:p>
          <a:p>
            <a:pPr lvl="0"/>
            <a:r>
              <a:rPr lang="en-US" sz="1200" kern="1200" dirty="0">
                <a:solidFill>
                  <a:schemeClr val="tx1"/>
                </a:solidFill>
                <a:effectLst/>
                <a:latin typeface="+mn-lt"/>
                <a:ea typeface="+mn-ea"/>
                <a:cs typeface="+mn-cs"/>
              </a:rPr>
              <a:t>Fink White Learner Pool</a:t>
            </a:r>
          </a:p>
          <a:p>
            <a:pPr lvl="0"/>
            <a:r>
              <a:rPr lang="en-US" sz="1200" kern="1200" dirty="0">
                <a:solidFill>
                  <a:schemeClr val="tx1"/>
                </a:solidFill>
                <a:effectLst/>
                <a:latin typeface="+mn-lt"/>
                <a:ea typeface="+mn-ea"/>
                <a:cs typeface="+mn-cs"/>
              </a:rPr>
              <a:t>Frank H Ball ADA Improvements</a:t>
            </a:r>
          </a:p>
          <a:p>
            <a:pPr lvl="0"/>
            <a:r>
              <a:rPr lang="en-US" sz="1200" kern="1200" dirty="0">
                <a:solidFill>
                  <a:schemeClr val="tx1"/>
                </a:solidFill>
                <a:effectLst/>
                <a:latin typeface="+mn-lt"/>
                <a:ea typeface="+mn-ea"/>
                <a:cs typeface="+mn-cs"/>
              </a:rPr>
              <a:t>Maxie</a:t>
            </a:r>
            <a:r>
              <a:rPr lang="en-US" sz="1200" kern="1200" baseline="0" dirty="0">
                <a:solidFill>
                  <a:schemeClr val="tx1"/>
                </a:solidFill>
                <a:effectLst/>
                <a:latin typeface="+mn-lt"/>
                <a:ea typeface="+mn-ea"/>
                <a:cs typeface="+mn-cs"/>
              </a:rPr>
              <a:t> L Parks HVAC Design</a:t>
            </a:r>
          </a:p>
          <a:p>
            <a:pPr lvl="0"/>
            <a:r>
              <a:rPr lang="en-US" sz="1200" kern="1200" baseline="0" dirty="0">
                <a:solidFill>
                  <a:schemeClr val="tx1"/>
                </a:solidFill>
                <a:effectLst/>
                <a:latin typeface="+mn-lt"/>
                <a:ea typeface="+mn-ea"/>
                <a:cs typeface="+mn-cs"/>
              </a:rPr>
              <a:t>Hinton Restroom and Field Lighting</a:t>
            </a:r>
          </a:p>
          <a:p>
            <a:pPr lvl="0"/>
            <a:r>
              <a:rPr lang="en-US" sz="1200" kern="1200" baseline="0" dirty="0">
                <a:solidFill>
                  <a:schemeClr val="tx1"/>
                </a:solidFill>
                <a:effectLst/>
                <a:latin typeface="+mn-lt"/>
                <a:ea typeface="+mn-ea"/>
                <a:cs typeface="+mn-cs"/>
              </a:rPr>
              <a:t>JSK Victoria West Playground and Shade Structure </a:t>
            </a:r>
          </a:p>
          <a:p>
            <a:pPr lvl="0"/>
            <a:r>
              <a:rPr lang="en-US" sz="1200" kern="1200" baseline="0" dirty="0">
                <a:solidFill>
                  <a:schemeClr val="tx1"/>
                </a:solidFill>
                <a:effectLst/>
                <a:latin typeface="+mn-lt"/>
                <a:ea typeface="+mn-ea"/>
                <a:cs typeface="+mn-cs"/>
              </a:rPr>
              <a:t>Dickey Playground Tot Lot replacement</a:t>
            </a:r>
          </a:p>
          <a:p>
            <a:pPr lvl="0"/>
            <a:r>
              <a:rPr lang="en-US" sz="1200" kern="1200" baseline="0" dirty="0">
                <a:solidFill>
                  <a:schemeClr val="tx1"/>
                </a:solidFill>
                <a:effectLst/>
                <a:latin typeface="+mn-lt"/>
                <a:ea typeface="+mn-ea"/>
                <a:cs typeface="+mn-cs"/>
              </a:rPr>
              <a:t>Fink-white Splash Park</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28</a:t>
            </a:fld>
            <a:endParaRPr lang="en-US" dirty="0"/>
          </a:p>
        </p:txBody>
      </p:sp>
    </p:spTree>
    <p:extLst>
      <p:ext uri="{BB962C8B-B14F-4D97-AF65-F5344CB8AC3E}">
        <p14:creationId xmlns:p14="http://schemas.microsoft.com/office/powerpoint/2010/main" val="3094406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a:t>The fourth goal was to provide services for community members who have low incomes or are special needs. For this goal, 2,915 people were expected to benefit, but 1,634 people actually benefitted during the Program Year. The City was also able to assist 35 small businesses although its goal was to serve 36.</a:t>
            </a:r>
          </a:p>
        </p:txBody>
      </p:sp>
      <p:sp>
        <p:nvSpPr>
          <p:cNvPr id="4" name="Slide Number Placeholder 3"/>
          <p:cNvSpPr>
            <a:spLocks noGrp="1"/>
          </p:cNvSpPr>
          <p:nvPr>
            <p:ph type="sldNum" sz="quarter" idx="10"/>
          </p:nvPr>
        </p:nvSpPr>
        <p:spPr/>
        <p:txBody>
          <a:bodyPr/>
          <a:lstStyle/>
          <a:p>
            <a:fld id="{570AC902-6676-420A-99BA-D2FC04AC0BD7}" type="slidenum">
              <a:rPr lang="en-US" smtClean="0"/>
              <a:t>29</a:t>
            </a:fld>
            <a:endParaRPr lang="en-US" dirty="0"/>
          </a:p>
        </p:txBody>
      </p:sp>
    </p:spTree>
    <p:extLst>
      <p:ext uri="{BB962C8B-B14F-4D97-AF65-F5344CB8AC3E}">
        <p14:creationId xmlns:p14="http://schemas.microsoft.com/office/powerpoint/2010/main" val="2268670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what is a HUD CPD program? What is the CAPER? We’ll explain in this section.</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3</a:t>
            </a:fld>
            <a:endParaRPr lang="en-US" dirty="0"/>
          </a:p>
        </p:txBody>
      </p:sp>
    </p:spTree>
    <p:extLst>
      <p:ext uri="{BB962C8B-B14F-4D97-AF65-F5344CB8AC3E}">
        <p14:creationId xmlns:p14="http://schemas.microsoft.com/office/powerpoint/2010/main" val="35552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City of Fresno currently operates ten Neighborhood Center locations, funded in part by CDBG, which are located throughout the city in low-income areas. These centers are open Monday through Friday and they provide a safe space for at-risk youth to seek mentorship and access to engaging recreational activities. Programming was provided to 358 children and included activities like performing arts classes, nature hikes, a teen leadership program, arts and crafts, sports, homework centers, large group games, character development programs, cooking classes, a healthy snack program, day camps, karate classes, and service oriented projects.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senior program returned to providing in-person services in July 2021 and offered seniors in the community an opportunity to socialize with others through a variety of recreational activities. The available activities included, but were not limited to, crafts, ceramics, exercise, tai chi, and bingo. The program improved the well-being of more than 400 seniors within the City of Fresno. </a:t>
            </a:r>
          </a:p>
          <a:p>
            <a:endParaRPr lang="en-US" sz="1200" b="0" i="0" u="none" strike="noStrike" kern="1200" baseline="0" dirty="0">
              <a:solidFill>
                <a:schemeClr val="tx1"/>
              </a:solidFill>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70AC902-6676-420A-99BA-D2FC04AC0BD7}" type="slidenum">
              <a:rPr lang="en-US" smtClean="0"/>
              <a:t>30</a:t>
            </a:fld>
            <a:endParaRPr lang="en-US" dirty="0"/>
          </a:p>
        </p:txBody>
      </p:sp>
    </p:spTree>
    <p:extLst>
      <p:ext uri="{BB962C8B-B14F-4D97-AF65-F5344CB8AC3E}">
        <p14:creationId xmlns:p14="http://schemas.microsoft.com/office/powerpoint/2010/main" val="992458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Local non-profit organizations also offered community services using CDBG funding.</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Boys &amp; Girls Club of Fresno County’s afterschool program provided education, job training, and recreation for 551 kids, ages 6-18, at its West Fresno and East Fresno sites.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Fresno Street Saints provided afterschool enrichment to 106 young people through mentorship, homework assistance, recreation, and educational field trips for kids in southwest Fresno.</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FIRM provided support for four community gardens located in the City of Fresno an hosted monthly elder gathers for low-income refugee elders, age 62 and older. The gardens helped meet the needs of 158 elders by providing culturally-responsive spaces where they were able to socialize, reduce stress, and increase access to healthy and nutritious foods. </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31</a:t>
            </a:fld>
            <a:endParaRPr lang="en-US" dirty="0"/>
          </a:p>
        </p:txBody>
      </p:sp>
    </p:spTree>
    <p:extLst>
      <p:ext uri="{BB962C8B-B14F-4D97-AF65-F5344CB8AC3E}">
        <p14:creationId xmlns:p14="http://schemas.microsoft.com/office/powerpoint/2010/main" val="21907056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Fresno Area Hispanic Foundation successfully assisted 20 underserved small businesses within the City of Fresno. Through the Business in a Box program, FAHF helped small business owners overcome challenges like marketing, technology, and financial barriers. Businesses were assisted in developing a strategic plan to increase their online presence by establishing a website, setting up social media accounts, and helping with logo design to help attract more customers. Each business was encouraged to participate in financial trainings, monthly legal webinars, and was provided with more than 40 hours of direct technical assistance by various industry experts. The program allowed businesses to increase revenue and create more jobs.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commercial neighborhood in the Chinatown area of Fresno consisted primarily of microenterprises that were suffering from a lack of community attention and were in need of assistance to help revitalize the area and the businesses. So the Chinatown Fresno Foundation developed the Make Time Business School to address the specific needs of the businesses in the area, while providing them technical assistance and training workshops. The program helped 15 microenterprises by developing job growth and an overall improved quality of life in the Chinatown area. </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32</a:t>
            </a:fld>
            <a:endParaRPr lang="en-US" dirty="0"/>
          </a:p>
        </p:txBody>
      </p:sp>
    </p:spTree>
    <p:extLst>
      <p:ext uri="{BB962C8B-B14F-4D97-AF65-F5344CB8AC3E}">
        <p14:creationId xmlns:p14="http://schemas.microsoft.com/office/powerpoint/2010/main" val="345829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City of Fresno is also required by HUD to report on activities in support of Fair Housing. The</a:t>
            </a:r>
            <a:r>
              <a:rPr lang="en-US" baseline="0" dirty="0"/>
              <a:t> City updates its Analysis of Impediments to Fair Housing Choice, or AI document, through an analysis and public participation process at least every five years. The most recent update was in 2020. The AI identifies barriers to Fair Housing Choice, and provides recommended activities to address those barriers. The City then reports activities undertaken according to those recommendations in each year’s CAPER report.</a:t>
            </a:r>
          </a:p>
          <a:p>
            <a:endParaRPr lang="en-US" baseline="0" dirty="0"/>
          </a:p>
          <a:p>
            <a:r>
              <a:rPr lang="en-US" baseline="0" dirty="0"/>
              <a:t>A comprehensive summary of the activities undertaken to address each recommendation in the AI is included in CAPER Section CR-35. In this presentation, we’ll provide a few notable highlights. Note that the recommendations of the AI include activities which address overt fair housing issues, as well as activities which address the systemic issues that contribute to barriers to fair housing choice.</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33</a:t>
            </a:fld>
            <a:endParaRPr lang="en-US" dirty="0"/>
          </a:p>
        </p:txBody>
      </p:sp>
    </p:spTree>
    <p:extLst>
      <p:ext uri="{BB962C8B-B14F-4D97-AF65-F5344CB8AC3E}">
        <p14:creationId xmlns:p14="http://schemas.microsoft.com/office/powerpoint/2010/main" val="3051809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55725" y="1162050"/>
            <a:ext cx="1841500" cy="1381125"/>
          </a:xfrm>
        </p:spPr>
      </p:sp>
      <p:sp>
        <p:nvSpPr>
          <p:cNvPr id="3" name="Notes Placeholder 2"/>
          <p:cNvSpPr>
            <a:spLocks noGrp="1"/>
          </p:cNvSpPr>
          <p:nvPr>
            <p:ph type="body" idx="1"/>
          </p:nvPr>
        </p:nvSpPr>
        <p:spPr>
          <a:xfrm>
            <a:off x="685800" y="2595555"/>
            <a:ext cx="5568697" cy="5972007"/>
          </a:xfrm>
        </p:spPr>
        <p:txBody>
          <a:bodyPr/>
          <a:lstStyle/>
          <a:p>
            <a:r>
              <a:rPr lang="en-US" sz="1200" b="0" i="0" u="none" strike="noStrike" kern="1200" baseline="0" dirty="0">
                <a:solidFill>
                  <a:schemeClr val="tx1"/>
                </a:solidFill>
                <a:latin typeface="+mn-lt"/>
                <a:ea typeface="+mn-ea"/>
                <a:cs typeface="+mn-cs"/>
              </a:rPr>
              <a:t>In the program year, the City started developing the West Area Neighborhoods Specific Plan and the Southeast Development Area Specific Plan along with each of their environmental impact reports. The plans will open the door for residential development in the western and eastern growth areas of Fresno.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City also partnered with the Thrivance Group to assist with anti-displacement efforts. Through the partnership, the City was able to engage the community by sending 20,000 mailers, hand-delivering 7,500 flyers, making 1,250 phone calls, having 200 face-to-face conversations, conducting 50 interviews, and holding 2 workshops. At the end of the year, the Thrivance Group authored an Anti-Displacement report, and the Planning Department released a companion report entitled Here to Stay: A Policy-Based Blueprint for Displacement Avoidance in Fresno. You can find more information at www.transformfresno.com or at www.fresno.gov/housingelement.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City also updated some of its ordinances to allow hotels and motels to be converted for residential use, to enable more homes to be built per acre, and to allow for the sale of surplus property to developers (including affordable housing developers).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Our partnership with FIRM make it so we could connect with 3,748 residents to promote Fair Housing. Throughout the year, FIRM conducted 6 webinars, dropped off material at 40 various agencies and organizations, distributed materials during 19 in-person outreach events, made 16 social media posts, performed outreach via e-marketing 10 times, and included Fair Housing information in 3 newsletters.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We also partnered with RICV to provide education in several languages to the community about Fair Housing rights, responsibilities, and regulations through trainings and materials made available through social media, direct mail, the RICV newsletter, and email blasts. RICV also distributed an easy-to-understand booklet to 217 low-income individuals through individual outreach.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34</a:t>
            </a:fld>
            <a:endParaRPr lang="en-US" dirty="0"/>
          </a:p>
        </p:txBody>
      </p:sp>
    </p:spTree>
    <p:extLst>
      <p:ext uri="{BB962C8B-B14F-4D97-AF65-F5344CB8AC3E}">
        <p14:creationId xmlns:p14="http://schemas.microsoft.com/office/powerpoint/2010/main" val="11461333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 like to talk about how you can get</a:t>
            </a:r>
            <a:r>
              <a:rPr lang="en-US" baseline="0" dirty="0"/>
              <a:t> involved.</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35</a:t>
            </a:fld>
            <a:endParaRPr lang="en-US" dirty="0"/>
          </a:p>
        </p:txBody>
      </p:sp>
    </p:spTree>
    <p:extLst>
      <p:ext uri="{BB962C8B-B14F-4D97-AF65-F5344CB8AC3E}">
        <p14:creationId xmlns:p14="http://schemas.microsoft.com/office/powerpoint/2010/main" val="15081961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would like to give a comment about this</a:t>
            </a:r>
            <a:r>
              <a:rPr lang="en-US" baseline="0" dirty="0"/>
              <a:t> year’s Report, you have until 8 a.m. on September 8th.</a:t>
            </a:r>
          </a:p>
          <a:p>
            <a:endParaRPr lang="en-US" baseline="0" dirty="0"/>
          </a:p>
          <a:p>
            <a:r>
              <a:rPr lang="en-US" baseline="0" dirty="0"/>
              <a:t>Comments may be submitted by mail to the City of Fresno Planning and Development Department; </a:t>
            </a:r>
            <a:r>
              <a:rPr lang="en-US" baseline="0" dirty="0" err="1"/>
              <a:t>attn:</a:t>
            </a:r>
            <a:r>
              <a:rPr lang="en-US" baseline="0" dirty="0"/>
              <a:t> Housing and Community Development Division; 2600 Fresno Street Room 3065; Fresno CA 93721.</a:t>
            </a:r>
          </a:p>
          <a:p>
            <a:endParaRPr lang="en-US" baseline="0" dirty="0"/>
          </a:p>
          <a:p>
            <a:r>
              <a:rPr lang="en-US" baseline="0" dirty="0"/>
              <a:t>Comments may also be submitted by email to HCDD@fresno.gov. Please include “2021 CAPER” in the subject line.</a:t>
            </a:r>
          </a:p>
          <a:p>
            <a:br>
              <a:rPr lang="en-US" baseline="0" dirty="0"/>
            </a:br>
            <a:r>
              <a:rPr lang="en-US" baseline="0" dirty="0"/>
              <a:t>You may give comments by phone by calling 559-621-8300; by TTY Text Telephone at 559-621-8721; by fax to 559-457-1579; and online by going to the address on the screen.</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36</a:t>
            </a:fld>
            <a:endParaRPr lang="en-US" dirty="0"/>
          </a:p>
        </p:txBody>
      </p:sp>
    </p:spTree>
    <p:extLst>
      <p:ext uri="{BB962C8B-B14F-4D97-AF65-F5344CB8AC3E}">
        <p14:creationId xmlns:p14="http://schemas.microsoft.com/office/powerpoint/2010/main" val="1911834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Residents may also comment during a Public Hearing prior</a:t>
            </a:r>
            <a:r>
              <a:rPr lang="en-US" baseline="0" dirty="0"/>
              <a:t> to City Council consideration </a:t>
            </a:r>
            <a:r>
              <a:rPr lang="en-US" sz="1200" dirty="0"/>
              <a:t>at 10:10 a.m., or thereafter, on September 15, 2022</a:t>
            </a:r>
            <a:r>
              <a:rPr lang="en-US" baseline="0" dirty="0"/>
              <a:t>. </a:t>
            </a:r>
          </a:p>
          <a:p>
            <a:endParaRPr lang="en-US" baseline="0" dirty="0"/>
          </a:p>
          <a:p>
            <a:pPr marL="0" indent="0">
              <a:spcBef>
                <a:spcPts val="0"/>
              </a:spcBef>
              <a:spcAft>
                <a:spcPts val="0"/>
              </a:spcAft>
              <a:buNone/>
            </a:pPr>
            <a:r>
              <a:rPr lang="en-US" sz="1200" dirty="0"/>
              <a:t>Virtual participation instructions will be posted with the agenda at least three business days prior to the City Council meeting, and may be found at </a:t>
            </a:r>
            <a:r>
              <a:rPr lang="en-US" sz="1200" dirty="0">
                <a:hlinkClick r:id="rId3"/>
              </a:rPr>
              <a:t>fresno.legistar.com/calendar.aspx</a:t>
            </a:r>
            <a:r>
              <a:rPr lang="en-US" sz="1200" dirty="0"/>
              <a:t>.</a:t>
            </a:r>
          </a:p>
          <a:p>
            <a:pPr marL="0" indent="0">
              <a:spcBef>
                <a:spcPts val="0"/>
              </a:spcBef>
              <a:spcAft>
                <a:spcPts val="0"/>
              </a:spcAft>
              <a:buNone/>
            </a:pPr>
            <a:endParaRPr lang="en-US" sz="1200" dirty="0"/>
          </a:p>
          <a:p>
            <a:pPr marL="0" indent="0">
              <a:spcBef>
                <a:spcPts val="0"/>
              </a:spcBef>
              <a:spcAft>
                <a:spcPts val="0"/>
              </a:spcAft>
              <a:buNone/>
            </a:pPr>
            <a:r>
              <a:rPr lang="en-US" sz="1200" dirty="0"/>
              <a:t>You may request additional accommodations by contacting the office of the City Clerk at (559) 621-7650 or </a:t>
            </a:r>
            <a:r>
              <a:rPr lang="en-US" sz="1200" dirty="0">
                <a:hlinkClick r:id="rId4"/>
              </a:rPr>
              <a:t>clerk@fresno.gov</a:t>
            </a:r>
            <a:r>
              <a:rPr lang="en-US" sz="1200" dirty="0"/>
              <a:t> at least three business days prior to the meeting. </a:t>
            </a:r>
          </a:p>
        </p:txBody>
      </p:sp>
      <p:sp>
        <p:nvSpPr>
          <p:cNvPr id="4" name="Slide Number Placeholder 3"/>
          <p:cNvSpPr>
            <a:spLocks noGrp="1"/>
          </p:cNvSpPr>
          <p:nvPr>
            <p:ph type="sldNum" sz="quarter" idx="10"/>
          </p:nvPr>
        </p:nvSpPr>
        <p:spPr/>
        <p:txBody>
          <a:bodyPr/>
          <a:lstStyle/>
          <a:p>
            <a:fld id="{570AC902-6676-420A-99BA-D2FC04AC0BD7}" type="slidenum">
              <a:rPr lang="en-US" smtClean="0"/>
              <a:t>37</a:t>
            </a:fld>
            <a:endParaRPr lang="en-US" dirty="0"/>
          </a:p>
        </p:txBody>
      </p:sp>
    </p:spTree>
    <p:extLst>
      <p:ext uri="{BB962C8B-B14F-4D97-AF65-F5344CB8AC3E}">
        <p14:creationId xmlns:p14="http://schemas.microsoft.com/office/powerpoint/2010/main" val="3668038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a:t>
            </a:r>
            <a:r>
              <a:rPr lang="en-US" baseline="0" dirty="0"/>
              <a:t> the time to learn about the City’s Consolidated Annual Performance Evaluation Report for Program Year 2021. To view the report in its entirety, please visit www.fresno.gov/housing.</a:t>
            </a:r>
          </a:p>
        </p:txBody>
      </p:sp>
      <p:sp>
        <p:nvSpPr>
          <p:cNvPr id="4" name="Slide Number Placeholder 3"/>
          <p:cNvSpPr>
            <a:spLocks noGrp="1"/>
          </p:cNvSpPr>
          <p:nvPr>
            <p:ph type="sldNum" sz="quarter" idx="10"/>
          </p:nvPr>
        </p:nvSpPr>
        <p:spPr/>
        <p:txBody>
          <a:bodyPr/>
          <a:lstStyle/>
          <a:p>
            <a:fld id="{570AC902-6676-420A-99BA-D2FC04AC0BD7}" type="slidenum">
              <a:rPr lang="en-US" smtClean="0"/>
              <a:t>38</a:t>
            </a:fld>
            <a:endParaRPr lang="en-US" dirty="0"/>
          </a:p>
        </p:txBody>
      </p:sp>
    </p:spTree>
    <p:extLst>
      <p:ext uri="{BB962C8B-B14F-4D97-AF65-F5344CB8AC3E}">
        <p14:creationId xmlns:p14="http://schemas.microsoft.com/office/powerpoint/2010/main" val="90233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HUD CPD is the U.S.</a:t>
            </a:r>
            <a:r>
              <a:rPr lang="en-US" sz="1200" b="0" i="0" u="none" strike="noStrike" kern="1200" baseline="0" dirty="0">
                <a:solidFill>
                  <a:schemeClr val="tx1"/>
                </a:solidFill>
                <a:effectLst/>
                <a:latin typeface="+mn-lt"/>
                <a:ea typeface="+mn-ea"/>
                <a:cs typeface="+mn-cs"/>
              </a:rPr>
              <a:t> Department of Housing and Urban Development’s Community Planning and Development office. </a:t>
            </a:r>
            <a:r>
              <a:rPr lang="en-US" sz="1200" b="0" i="0" u="none" strike="noStrike" kern="1200" dirty="0">
                <a:solidFill>
                  <a:schemeClr val="tx1"/>
                </a:solidFill>
                <a:effectLst/>
                <a:latin typeface="+mn-lt"/>
                <a:ea typeface="+mn-ea"/>
                <a:cs typeface="+mn-cs"/>
              </a:rPr>
              <a:t>The Office of Community Planning and Development (CPD) seeks to develop viable communities by promoting integrated approaches that provide decent housing, a suitable living environment, and expand economic opportunities for low and moderate income people. The primary means towards this end is the development of partnerships among all levels of government and the private sector, including for-profit and non-profit organizations. In the next slides, we’ll talk about how the City partners with HUD CPD to</a:t>
            </a:r>
            <a:r>
              <a:rPr lang="en-US" sz="1200" b="0" i="0" u="none" strike="noStrike" kern="1200" baseline="0" dirty="0">
                <a:solidFill>
                  <a:schemeClr val="tx1"/>
                </a:solidFill>
                <a:effectLst/>
                <a:latin typeface="+mn-lt"/>
                <a:ea typeface="+mn-ea"/>
                <a:cs typeface="+mn-cs"/>
              </a:rPr>
              <a:t> help meet these goals.</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4</a:t>
            </a:fld>
            <a:endParaRPr lang="en-US" dirty="0"/>
          </a:p>
        </p:txBody>
      </p:sp>
    </p:spTree>
    <p:extLst>
      <p:ext uri="{BB962C8B-B14F-4D97-AF65-F5344CB8AC3E}">
        <p14:creationId xmlns:p14="http://schemas.microsoft.com/office/powerpoint/2010/main" val="1384787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Before every program year, HUD CPD announces the funding that will be made available to the City through the four programs in which the City participates: the Community Develop Block Grant, or CDBG; HOME Investment Partnerships, or HOME; Emergency Solutions Grant, or ESG, and Housing Opportunities for people with HIV/AIDS, or HOPWA. These four programs each make funding available for different eligible activities, but overall seek to meet the national objective of providing benefit to low- and moderate-income people. </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Next, the City prepares its goals in an Annual Action Plan, in consultation with residents regarding the most critical needs in the community. The Annual Action Plan also needs to be consistent with the goals and priorities that the City adopted through a 5-year consolidated plan. </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Once the Annual Action Plan is approved by City Council and submitted to HUD, the City implements the projects, programs, and activities in the plan by either providing funding and technical assistance to City divisions or to non-profit organization sub-recipients which are awarded funding after an application process. Those City divisions and non-profit sub-recipients then perform the activities throughout the year. Later in this presentation, you’ll be introduced to the activities that were performed during the 2021-2022 program year.</a:t>
            </a:r>
            <a:endParaRPr lang="en-US" baseline="0" dirty="0"/>
          </a:p>
        </p:txBody>
      </p:sp>
      <p:sp>
        <p:nvSpPr>
          <p:cNvPr id="4" name="Slide Number Placeholder 3"/>
          <p:cNvSpPr>
            <a:spLocks noGrp="1"/>
          </p:cNvSpPr>
          <p:nvPr>
            <p:ph type="sldNum" sz="quarter" idx="10"/>
          </p:nvPr>
        </p:nvSpPr>
        <p:spPr/>
        <p:txBody>
          <a:bodyPr/>
          <a:lstStyle/>
          <a:p>
            <a:fld id="{570AC902-6676-420A-99BA-D2FC04AC0BD7}" type="slidenum">
              <a:rPr lang="en-US" smtClean="0"/>
              <a:t>5</a:t>
            </a:fld>
            <a:endParaRPr lang="en-US" dirty="0"/>
          </a:p>
        </p:txBody>
      </p:sp>
    </p:spTree>
    <p:extLst>
      <p:ext uri="{BB962C8B-B14F-4D97-AF65-F5344CB8AC3E}">
        <p14:creationId xmlns:p14="http://schemas.microsoft.com/office/powerpoint/2010/main" val="3479157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effectLst/>
                <a:latin typeface="+mn-lt"/>
                <a:ea typeface="+mn-ea"/>
                <a:cs typeface="+mn-cs"/>
              </a:rPr>
              <a:t>Throughout the program year, and especially at the end of the program year, the City divisions and non-profit sub-recipients who received funding report how they spent their HUD CPD funds, and their accomplishments, to the City.</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The City then collects all of the information into a single performance report, called the CAPER. The City Council approves the CAPER after the public has been invited to comment on it. This public opportunity to review and comment is not only required by HUD, it’s also an important step for the City to make sure that its activities are transparent and that it’s continuously listening to the needs of the community in order to improve future plans and activities.</a:t>
            </a:r>
          </a:p>
          <a:p>
            <a:endParaRPr lang="en-US" sz="1200" b="0" i="0" u="none" strike="noStrike" kern="1200" baseline="0" dirty="0">
              <a:solidFill>
                <a:schemeClr val="tx1"/>
              </a:solidFill>
              <a:effectLst/>
              <a:latin typeface="+mn-lt"/>
              <a:ea typeface="+mn-ea"/>
              <a:cs typeface="+mn-cs"/>
            </a:endParaRPr>
          </a:p>
          <a:p>
            <a:r>
              <a:rPr lang="en-US" sz="1200" b="0" i="0" u="none" strike="noStrike" kern="1200" baseline="0" dirty="0">
                <a:solidFill>
                  <a:schemeClr val="tx1"/>
                </a:solidFill>
                <a:effectLst/>
                <a:latin typeface="+mn-lt"/>
                <a:ea typeface="+mn-ea"/>
                <a:cs typeface="+mn-cs"/>
              </a:rPr>
              <a:t>Once the City Council has approved the CAPER, the report is submitted to HUD. Submitting the CAPER is a requirement for the City to continue to receive funding.</a:t>
            </a:r>
          </a:p>
        </p:txBody>
      </p:sp>
      <p:sp>
        <p:nvSpPr>
          <p:cNvPr id="4" name="Slide Number Placeholder 3"/>
          <p:cNvSpPr>
            <a:spLocks noGrp="1"/>
          </p:cNvSpPr>
          <p:nvPr>
            <p:ph type="sldNum" sz="quarter" idx="10"/>
          </p:nvPr>
        </p:nvSpPr>
        <p:spPr/>
        <p:txBody>
          <a:bodyPr/>
          <a:lstStyle/>
          <a:p>
            <a:fld id="{570AC902-6676-420A-99BA-D2FC04AC0BD7}" type="slidenum">
              <a:rPr lang="en-US" smtClean="0"/>
              <a:t>6</a:t>
            </a:fld>
            <a:endParaRPr lang="en-US" dirty="0"/>
          </a:p>
        </p:txBody>
      </p:sp>
    </p:spTree>
    <p:extLst>
      <p:ext uri="{BB962C8B-B14F-4D97-AF65-F5344CB8AC3E}">
        <p14:creationId xmlns:p14="http://schemas.microsoft.com/office/powerpoint/2010/main" val="175702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a:t>
            </a:r>
            <a:r>
              <a:rPr lang="en-US" baseline="0" dirty="0"/>
              <a:t> Year 2021 CAPER reports on the expenses and accomplishments recorded between July 1, 2021 and June 30, 2022. Many activities are multi-year projects, in which case their accomplishments will usually only be reported in the final year. There are some exceptions to this rule, such as for community service activities, which will report accomplishments as they occur.</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7</a:t>
            </a:fld>
            <a:endParaRPr lang="en-US" dirty="0"/>
          </a:p>
        </p:txBody>
      </p:sp>
    </p:spTree>
    <p:extLst>
      <p:ext uri="{BB962C8B-B14F-4D97-AF65-F5344CB8AC3E}">
        <p14:creationId xmlns:p14="http://schemas.microsoft.com/office/powerpoint/2010/main" val="3438171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a:t>
            </a:r>
            <a:r>
              <a:rPr lang="en-US" baseline="0" dirty="0"/>
              <a:t> the course of the program year, approximately $5.25 million was expended to administer and perform activities. This included approximately 3.6 million dollars in CDBG funds, 251 thousand in HOME funds, 735 thousand dollars in ESG funds, and 573 thousand dollars in HOPWA funds.</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8</a:t>
            </a:fld>
            <a:endParaRPr lang="en-US" dirty="0"/>
          </a:p>
        </p:txBody>
      </p:sp>
    </p:spTree>
    <p:extLst>
      <p:ext uri="{BB962C8B-B14F-4D97-AF65-F5344CB8AC3E}">
        <p14:creationId xmlns:p14="http://schemas.microsoft.com/office/powerpoint/2010/main" val="45828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Accomplishments reported in the CAPER are typically reported as the number of people assisted or the number of affordable housing units constructed or rehabilitated. The accomplishments in the report are grouped by the priority area they fall under – these priorities were determined in consultation with the community in the City’s 5-year Consolidated Plan. The priorities for the 2021 CAPER are Affordable Housing, Homelessness, Community Services, and Public Facilities and Public Improvements. The CAPER is also used by the City to report its efforts in removing the barriers to fair housing identified in another required HUD report called the Analysis of Impediments to Fair Housing Choice. In the next section, we’ll go over the accomplishments in each of these priority areas for the 2021 Program Year.</a:t>
            </a:r>
            <a:endParaRPr lang="en-US" dirty="0"/>
          </a:p>
        </p:txBody>
      </p:sp>
      <p:sp>
        <p:nvSpPr>
          <p:cNvPr id="4" name="Slide Number Placeholder 3"/>
          <p:cNvSpPr>
            <a:spLocks noGrp="1"/>
          </p:cNvSpPr>
          <p:nvPr>
            <p:ph type="sldNum" sz="quarter" idx="10"/>
          </p:nvPr>
        </p:nvSpPr>
        <p:spPr/>
        <p:txBody>
          <a:bodyPr/>
          <a:lstStyle/>
          <a:p>
            <a:fld id="{570AC902-6676-420A-99BA-D2FC04AC0BD7}" type="slidenum">
              <a:rPr lang="en-US" smtClean="0"/>
              <a:t>9</a:t>
            </a:fld>
            <a:endParaRPr lang="en-US" dirty="0"/>
          </a:p>
        </p:txBody>
      </p:sp>
    </p:spTree>
    <p:extLst>
      <p:ext uri="{BB962C8B-B14F-4D97-AF65-F5344CB8AC3E}">
        <p14:creationId xmlns:p14="http://schemas.microsoft.com/office/powerpoint/2010/main" val="34964534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
        <p:nvSpPr>
          <p:cNvPr id="4" name="Rectangle 3">
            <a:extLst>
              <a:ext uri="{FF2B5EF4-FFF2-40B4-BE49-F238E27FC236}">
                <a16:creationId xmlns:a16="http://schemas.microsoft.com/office/drawing/2014/main" id="{C9FDD632-3B78-4EF3-970B-DA0D4C138AD9}"/>
              </a:ext>
              <a:ext uri="{C183D7F6-B498-43B3-948B-1728B52AA6E4}">
                <adec:decorative xmlns:adec="http://schemas.microsoft.com/office/drawing/2017/decorative" val="1"/>
              </a:ext>
            </a:extLst>
          </p:cNvPr>
          <p:cNvSpPr/>
          <p:nvPr userDrawn="1"/>
        </p:nvSpPr>
        <p:spPr>
          <a:xfrm>
            <a:off x="0" y="5349876"/>
            <a:ext cx="9144000" cy="1508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719A95E-315F-4DF2-ABD0-C8193DAD84E6}"/>
              </a:ext>
              <a:ext uri="{C183D7F6-B498-43B3-948B-1728B52AA6E4}">
                <adec:decorative xmlns:adec="http://schemas.microsoft.com/office/drawing/2017/decorative" val="1"/>
              </a:ext>
            </a:extLst>
          </p:cNvPr>
          <p:cNvSpPr/>
          <p:nvPr userDrawn="1"/>
        </p:nvSpPr>
        <p:spPr>
          <a:xfrm>
            <a:off x="5432367" y="498517"/>
            <a:ext cx="15240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2" descr="City of Fresno">
            <a:extLst>
              <a:ext uri="{FF2B5EF4-FFF2-40B4-BE49-F238E27FC236}">
                <a16:creationId xmlns:a16="http://schemas.microsoft.com/office/drawing/2014/main" id="{3E83A591-67B6-4917-ADC4-ACB5685C0D4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6364" y="414337"/>
            <a:ext cx="2915728" cy="8048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1" y="1609663"/>
            <a:ext cx="9143999" cy="1900299"/>
          </a:xfrm>
          <a:solidFill>
            <a:srgbClr val="A1CD3A"/>
          </a:solidFill>
        </p:spPr>
        <p:txBody>
          <a:bodyPr anchor="b"/>
          <a:lstStyle>
            <a:lvl1pPr algn="ctr">
              <a:defRPr sz="6000">
                <a:solidFill>
                  <a:schemeClr val="bg1"/>
                </a:solidFill>
                <a:latin typeface="Arial" panose="020B0604020202020204" pitchFamily="34" charset="0"/>
                <a:cs typeface="Arial" panose="020B0604020202020204" pitchFamily="34" charset="0"/>
              </a:defRPr>
            </a:lvl1pPr>
          </a:lstStyle>
          <a:p>
            <a:r>
              <a:rPr lang="en-US" dirty="0"/>
              <a:t>Title</a:t>
            </a:r>
          </a:p>
        </p:txBody>
      </p:sp>
    </p:spTree>
    <p:extLst>
      <p:ext uri="{BB962C8B-B14F-4D97-AF65-F5344CB8AC3E}">
        <p14:creationId xmlns:p14="http://schemas.microsoft.com/office/powerpoint/2010/main" val="2970952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7/3/2020</a:t>
            </a:r>
            <a:endParaRPr lang="en-US" dirty="0"/>
          </a:p>
        </p:txBody>
      </p:sp>
      <p:sp>
        <p:nvSpPr>
          <p:cNvPr id="5" name="Footer Placeholder 4"/>
          <p:cNvSpPr>
            <a:spLocks noGrp="1"/>
          </p:cNvSpPr>
          <p:nvPr>
            <p:ph type="ftr" sz="quarter" idx="11"/>
          </p:nvPr>
        </p:nvSpPr>
        <p:spPr/>
        <p:txBody>
          <a:bodyPr/>
          <a:lstStyle/>
          <a:p>
            <a:r>
              <a:rPr lang="en-US" dirty="0"/>
              <a:t>Permanent Local Housing Allocation 5-Year Plan Overview</a:t>
            </a:r>
          </a:p>
        </p:txBody>
      </p:sp>
      <p:sp>
        <p:nvSpPr>
          <p:cNvPr id="6" name="Slide Number Placeholder 5"/>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666346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7/3/2020</a:t>
            </a:r>
            <a:endParaRPr lang="en-US" dirty="0"/>
          </a:p>
        </p:txBody>
      </p:sp>
      <p:sp>
        <p:nvSpPr>
          <p:cNvPr id="5" name="Footer Placeholder 4"/>
          <p:cNvSpPr>
            <a:spLocks noGrp="1"/>
          </p:cNvSpPr>
          <p:nvPr>
            <p:ph type="ftr" sz="quarter" idx="11"/>
          </p:nvPr>
        </p:nvSpPr>
        <p:spPr/>
        <p:txBody>
          <a:bodyPr/>
          <a:lstStyle/>
          <a:p>
            <a:r>
              <a:rPr lang="en-US" dirty="0"/>
              <a:t>Permanent Local Housing Allocation 5-Year Plan Overview</a:t>
            </a:r>
          </a:p>
        </p:txBody>
      </p:sp>
      <p:sp>
        <p:nvSpPr>
          <p:cNvPr id="6" name="Slide Number Placeholder 5"/>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1125485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6931" y="3492843"/>
            <a:ext cx="7886700" cy="570343"/>
          </a:xfrm>
          <a:ln>
            <a:noFill/>
          </a:ln>
        </p:spPr>
        <p:txBody>
          <a:bodyPr>
            <a:noAutofit/>
          </a:bodyPr>
          <a:lstStyle>
            <a:lvl1pPr>
              <a:defRPr sz="2800"/>
            </a:lvl1pPr>
          </a:lstStyle>
          <a:p>
            <a:r>
              <a:rPr lang="en-US" dirty="0"/>
              <a:t>Housing and Community Development Division</a:t>
            </a:r>
          </a:p>
        </p:txBody>
      </p:sp>
      <p:sp>
        <p:nvSpPr>
          <p:cNvPr id="3" name="Date Placeholder 2"/>
          <p:cNvSpPr>
            <a:spLocks noGrp="1"/>
          </p:cNvSpPr>
          <p:nvPr>
            <p:ph type="dt" sz="half" idx="10"/>
          </p:nvPr>
        </p:nvSpPr>
        <p:spPr/>
        <p:txBody>
          <a:bodyPr/>
          <a:lstStyle/>
          <a:p>
            <a:r>
              <a:rPr lang="en-US"/>
              <a:t>7/3/2020</a:t>
            </a:r>
            <a:endParaRPr lang="en-US" dirty="0"/>
          </a:p>
        </p:txBody>
      </p:sp>
      <p:sp>
        <p:nvSpPr>
          <p:cNvPr id="4" name="Footer Placeholder 3"/>
          <p:cNvSpPr>
            <a:spLocks noGrp="1"/>
          </p:cNvSpPr>
          <p:nvPr>
            <p:ph type="ftr" sz="quarter" idx="11"/>
          </p:nvPr>
        </p:nvSpPr>
        <p:spPr/>
        <p:txBody>
          <a:bodyPr/>
          <a:lstStyle/>
          <a:p>
            <a:r>
              <a:rPr lang="en-US" dirty="0"/>
              <a:t>Permanent Local Housing Allocation 5-Year Plan Overview</a:t>
            </a:r>
          </a:p>
        </p:txBody>
      </p:sp>
      <p:sp>
        <p:nvSpPr>
          <p:cNvPr id="5" name="Slide Number Placeholder 4"/>
          <p:cNvSpPr>
            <a:spLocks noGrp="1"/>
          </p:cNvSpPr>
          <p:nvPr>
            <p:ph type="sldNum" sz="quarter" idx="12"/>
          </p:nvPr>
        </p:nvSpPr>
        <p:spPr/>
        <p:txBody>
          <a:bodyPr/>
          <a:lstStyle/>
          <a:p>
            <a:fld id="{7976D2E8-088C-4EF0-9C37-42067C72E511}" type="slidenum">
              <a:rPr lang="en-US" smtClean="0"/>
              <a:pPr/>
              <a:t>‹#›</a:t>
            </a:fld>
            <a:endParaRPr lang="en-US" dirty="0"/>
          </a:p>
        </p:txBody>
      </p:sp>
      <p:pic>
        <p:nvPicPr>
          <p:cNvPr id="6" name="Picture 2" descr="City of Fresno">
            <a:extLst>
              <a:ext uri="{FF2B5EF4-FFF2-40B4-BE49-F238E27FC236}">
                <a16:creationId xmlns:a16="http://schemas.microsoft.com/office/drawing/2014/main" id="{3E83A591-67B6-4917-ADC4-ACB5685C0D4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1071" y="1963050"/>
            <a:ext cx="4945032" cy="1365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828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spcAft>
                <a:spcPts val="600"/>
              </a:spcAft>
              <a:defRPr sz="2400"/>
            </a:lvl1pPr>
            <a:lvl2pPr>
              <a:spcAft>
                <a:spcPts val="600"/>
              </a:spcAft>
              <a:defRPr sz="2000"/>
            </a:lvl2pPr>
            <a:lvl3pPr>
              <a:spcAft>
                <a:spcPts val="600"/>
              </a:spcAft>
              <a:defRPr sz="1800"/>
            </a:lvl3pPr>
            <a:lvl4pPr>
              <a:spcAft>
                <a:spcPts val="600"/>
              </a:spcAft>
              <a:defRPr sz="1600"/>
            </a:lvl4pPr>
            <a:lvl5pPr>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924F044B-266B-48D3-87DD-47796265DB4A}"/>
              </a:ext>
              <a:ext uri="{C183D7F6-B498-43B3-948B-1728B52AA6E4}">
                <adec:decorative xmlns:adec="http://schemas.microsoft.com/office/drawing/2017/decorative" val="1"/>
              </a:ext>
            </a:extLst>
          </p:cNvPr>
          <p:cNvSpPr/>
          <p:nvPr userDrawn="1"/>
        </p:nvSpPr>
        <p:spPr>
          <a:xfrm>
            <a:off x="0" y="6226176"/>
            <a:ext cx="9144000" cy="631824"/>
          </a:xfrm>
          <a:prstGeom prst="rect">
            <a:avLst/>
          </a:prstGeom>
          <a:solidFill>
            <a:srgbClr val="05A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p:txBody>
      </p:sp>
      <p:sp>
        <p:nvSpPr>
          <p:cNvPr id="8"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100">
                <a:solidFill>
                  <a:schemeClr val="bg1"/>
                </a:solidFill>
                <a:latin typeface="Arial" panose="020B0604020202020204" pitchFamily="34" charset="0"/>
                <a:cs typeface="Arial" panose="020B0604020202020204" pitchFamily="34" charset="0"/>
              </a:defRPr>
            </a:lvl1pPr>
          </a:lstStyle>
          <a:p>
            <a:r>
              <a:rPr lang="en-US"/>
              <a:t>7/3/2020</a:t>
            </a:r>
            <a:endParaRPr lang="en-US" dirty="0"/>
          </a:p>
        </p:txBody>
      </p:sp>
      <p:sp>
        <p:nvSpPr>
          <p:cNvPr id="9"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100">
                <a:solidFill>
                  <a:schemeClr val="bg1"/>
                </a:solidFill>
                <a:latin typeface="Arial" panose="020B0604020202020204" pitchFamily="34" charset="0"/>
                <a:cs typeface="Arial" panose="020B0604020202020204" pitchFamily="34" charset="0"/>
              </a:defRPr>
            </a:lvl1pPr>
          </a:lstStyle>
          <a:p>
            <a:r>
              <a:rPr lang="en-US" dirty="0"/>
              <a:t>Permanent Local Housing Allocation 5-Year Plan Overview</a:t>
            </a:r>
          </a:p>
        </p:txBody>
      </p:sp>
      <p:sp>
        <p:nvSpPr>
          <p:cNvPr id="10"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7976D2E8-088C-4EF0-9C37-42067C72E511}" type="slidenum">
              <a:rPr lang="en-US" smtClean="0"/>
              <a:pPr/>
              <a:t>‹#›</a:t>
            </a:fld>
            <a:endParaRPr lang="en-US" dirty="0"/>
          </a:p>
        </p:txBody>
      </p:sp>
    </p:spTree>
    <p:extLst>
      <p:ext uri="{BB962C8B-B14F-4D97-AF65-F5344CB8AC3E}">
        <p14:creationId xmlns:p14="http://schemas.microsoft.com/office/powerpoint/2010/main" val="1213207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994844"/>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3874569"/>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7/3/2020</a:t>
            </a:r>
            <a:endParaRPr lang="en-US" dirty="0"/>
          </a:p>
        </p:txBody>
      </p:sp>
      <p:sp>
        <p:nvSpPr>
          <p:cNvPr id="5" name="Footer Placeholder 4"/>
          <p:cNvSpPr>
            <a:spLocks noGrp="1"/>
          </p:cNvSpPr>
          <p:nvPr>
            <p:ph type="ftr" sz="quarter" idx="11"/>
          </p:nvPr>
        </p:nvSpPr>
        <p:spPr/>
        <p:txBody>
          <a:bodyPr/>
          <a:lstStyle/>
          <a:p>
            <a:r>
              <a:rPr lang="en-US" dirty="0"/>
              <a:t>Permanent Local Housing Allocation 5-Year Plan Overview</a:t>
            </a:r>
          </a:p>
        </p:txBody>
      </p:sp>
      <p:sp>
        <p:nvSpPr>
          <p:cNvPr id="6" name="Slide Number Placeholder 5"/>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3977041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7/3/2020</a:t>
            </a:r>
            <a:endParaRPr lang="en-US" dirty="0"/>
          </a:p>
        </p:txBody>
      </p:sp>
      <p:sp>
        <p:nvSpPr>
          <p:cNvPr id="6" name="Footer Placeholder 5"/>
          <p:cNvSpPr>
            <a:spLocks noGrp="1"/>
          </p:cNvSpPr>
          <p:nvPr>
            <p:ph type="ftr" sz="quarter" idx="11"/>
          </p:nvPr>
        </p:nvSpPr>
        <p:spPr/>
        <p:txBody>
          <a:bodyPr/>
          <a:lstStyle/>
          <a:p>
            <a:r>
              <a:rPr lang="en-US" dirty="0"/>
              <a:t>Permanent Local Housing Allocation 5-Year Plan Overview</a:t>
            </a:r>
          </a:p>
        </p:txBody>
      </p:sp>
      <p:sp>
        <p:nvSpPr>
          <p:cNvPr id="7" name="Slide Number Placeholder 6"/>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260255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7/3/2020</a:t>
            </a:r>
            <a:endParaRPr lang="en-US" dirty="0"/>
          </a:p>
        </p:txBody>
      </p:sp>
      <p:sp>
        <p:nvSpPr>
          <p:cNvPr id="8" name="Footer Placeholder 7"/>
          <p:cNvSpPr>
            <a:spLocks noGrp="1"/>
          </p:cNvSpPr>
          <p:nvPr>
            <p:ph type="ftr" sz="quarter" idx="11"/>
          </p:nvPr>
        </p:nvSpPr>
        <p:spPr/>
        <p:txBody>
          <a:bodyPr/>
          <a:lstStyle/>
          <a:p>
            <a:r>
              <a:rPr lang="en-US" dirty="0"/>
              <a:t>Permanent Local Housing Allocation 5-Year Plan Overview</a:t>
            </a:r>
          </a:p>
        </p:txBody>
      </p:sp>
      <p:sp>
        <p:nvSpPr>
          <p:cNvPr id="9" name="Slide Number Placeholder 8"/>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4123792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7/3/2020</a:t>
            </a:r>
            <a:endParaRPr lang="en-US" dirty="0"/>
          </a:p>
        </p:txBody>
      </p:sp>
      <p:sp>
        <p:nvSpPr>
          <p:cNvPr id="4" name="Footer Placeholder 3"/>
          <p:cNvSpPr>
            <a:spLocks noGrp="1"/>
          </p:cNvSpPr>
          <p:nvPr>
            <p:ph type="ftr" sz="quarter" idx="11"/>
          </p:nvPr>
        </p:nvSpPr>
        <p:spPr/>
        <p:txBody>
          <a:bodyPr/>
          <a:lstStyle/>
          <a:p>
            <a:r>
              <a:rPr lang="en-US" dirty="0"/>
              <a:t>Permanent Local Housing Allocation 5-Year Plan Overview</a:t>
            </a:r>
          </a:p>
        </p:txBody>
      </p:sp>
      <p:sp>
        <p:nvSpPr>
          <p:cNvPr id="5" name="Slide Number Placeholder 4"/>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1885952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7/3/2020</a:t>
            </a:r>
            <a:endParaRPr lang="en-US" dirty="0"/>
          </a:p>
        </p:txBody>
      </p:sp>
      <p:sp>
        <p:nvSpPr>
          <p:cNvPr id="3" name="Footer Placeholder 2"/>
          <p:cNvSpPr>
            <a:spLocks noGrp="1"/>
          </p:cNvSpPr>
          <p:nvPr>
            <p:ph type="ftr" sz="quarter" idx="11"/>
          </p:nvPr>
        </p:nvSpPr>
        <p:spPr/>
        <p:txBody>
          <a:bodyPr/>
          <a:lstStyle/>
          <a:p>
            <a:r>
              <a:rPr lang="en-US" dirty="0"/>
              <a:t>Permanent Local Housing Allocation 5-Year Plan Overview</a:t>
            </a:r>
          </a:p>
        </p:txBody>
      </p:sp>
      <p:sp>
        <p:nvSpPr>
          <p:cNvPr id="4" name="Slide Number Placeholder 3"/>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1259888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7/3/2020</a:t>
            </a:r>
            <a:endParaRPr lang="en-US" dirty="0"/>
          </a:p>
        </p:txBody>
      </p:sp>
      <p:sp>
        <p:nvSpPr>
          <p:cNvPr id="6" name="Footer Placeholder 5"/>
          <p:cNvSpPr>
            <a:spLocks noGrp="1"/>
          </p:cNvSpPr>
          <p:nvPr>
            <p:ph type="ftr" sz="quarter" idx="11"/>
          </p:nvPr>
        </p:nvSpPr>
        <p:spPr/>
        <p:txBody>
          <a:bodyPr/>
          <a:lstStyle/>
          <a:p>
            <a:r>
              <a:rPr lang="en-US" dirty="0"/>
              <a:t>Permanent Local Housing Allocation 5-Year Plan Overview</a:t>
            </a:r>
          </a:p>
        </p:txBody>
      </p:sp>
      <p:sp>
        <p:nvSpPr>
          <p:cNvPr id="7" name="Slide Number Placeholder 6"/>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260208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7/3/2020</a:t>
            </a:r>
            <a:endParaRPr lang="en-US" dirty="0"/>
          </a:p>
        </p:txBody>
      </p:sp>
      <p:sp>
        <p:nvSpPr>
          <p:cNvPr id="6" name="Footer Placeholder 5"/>
          <p:cNvSpPr>
            <a:spLocks noGrp="1"/>
          </p:cNvSpPr>
          <p:nvPr>
            <p:ph type="ftr" sz="quarter" idx="11"/>
          </p:nvPr>
        </p:nvSpPr>
        <p:spPr/>
        <p:txBody>
          <a:bodyPr/>
          <a:lstStyle/>
          <a:p>
            <a:r>
              <a:rPr lang="en-US" dirty="0"/>
              <a:t>Permanent Local Housing Allocation 5-Year Plan Overview</a:t>
            </a:r>
          </a:p>
        </p:txBody>
      </p:sp>
      <p:sp>
        <p:nvSpPr>
          <p:cNvPr id="7" name="Slide Number Placeholder 6"/>
          <p:cNvSpPr>
            <a:spLocks noGrp="1"/>
          </p:cNvSpPr>
          <p:nvPr>
            <p:ph type="sldNum" sz="quarter" idx="12"/>
          </p:nvPr>
        </p:nvSpPr>
        <p:spPr/>
        <p:txBody>
          <a:bodyPr/>
          <a:lstStyle/>
          <a:p>
            <a:fld id="{7976D2E8-088C-4EF0-9C37-42067C72E511}" type="slidenum">
              <a:rPr lang="en-US" smtClean="0"/>
              <a:t>‹#›</a:t>
            </a:fld>
            <a:endParaRPr lang="en-US" dirty="0"/>
          </a:p>
        </p:txBody>
      </p:sp>
    </p:spTree>
    <p:extLst>
      <p:ext uri="{BB962C8B-B14F-4D97-AF65-F5344CB8AC3E}">
        <p14:creationId xmlns:p14="http://schemas.microsoft.com/office/powerpoint/2010/main" val="1073852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24F044B-266B-48D3-87DD-47796265DB4A}"/>
              </a:ext>
              <a:ext uri="{C183D7F6-B498-43B3-948B-1728B52AA6E4}">
                <adec:decorative xmlns:adec="http://schemas.microsoft.com/office/drawing/2017/decorative" val="1"/>
              </a:ext>
            </a:extLst>
          </p:cNvPr>
          <p:cNvSpPr/>
          <p:nvPr userDrawn="1"/>
        </p:nvSpPr>
        <p:spPr>
          <a:xfrm>
            <a:off x="0" y="6226176"/>
            <a:ext cx="9144000" cy="631824"/>
          </a:xfrm>
          <a:prstGeom prst="rect">
            <a:avLst/>
          </a:prstGeom>
          <a:solidFill>
            <a:srgbClr val="05A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bg1"/>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100">
                <a:solidFill>
                  <a:schemeClr val="bg1"/>
                </a:solidFill>
                <a:latin typeface="Arial" panose="020B0604020202020204" pitchFamily="34" charset="0"/>
                <a:cs typeface="Arial" panose="020B0604020202020204" pitchFamily="34" charset="0"/>
              </a:defRPr>
            </a:lvl1pPr>
          </a:lstStyle>
          <a:p>
            <a:r>
              <a:rPr lang="en-US"/>
              <a:t>7/3/2020</a:t>
            </a: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100">
                <a:solidFill>
                  <a:schemeClr val="bg1"/>
                </a:solidFill>
                <a:latin typeface="Arial" panose="020B0604020202020204" pitchFamily="34" charset="0"/>
                <a:cs typeface="Arial" panose="020B0604020202020204" pitchFamily="34" charset="0"/>
              </a:defRPr>
            </a:lvl1pPr>
          </a:lstStyle>
          <a:p>
            <a:r>
              <a:rPr lang="en-US" dirty="0"/>
              <a:t>Permanent Local Housing Allocation 5-Year Plan Overview</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100">
                <a:solidFill>
                  <a:schemeClr val="bg1"/>
                </a:solidFill>
                <a:latin typeface="Arial" panose="020B0604020202020204" pitchFamily="34" charset="0"/>
                <a:cs typeface="Arial" panose="020B0604020202020204" pitchFamily="34" charset="0"/>
              </a:defRPr>
            </a:lvl1pPr>
          </a:lstStyle>
          <a:p>
            <a:fld id="{7976D2E8-088C-4EF0-9C37-42067C72E511}" type="slidenum">
              <a:rPr lang="en-US" smtClean="0"/>
              <a:pPr/>
              <a:t>‹#›</a:t>
            </a:fld>
            <a:endParaRPr lang="en-US" dirty="0"/>
          </a:p>
        </p:txBody>
      </p:sp>
    </p:spTree>
    <p:extLst>
      <p:ext uri="{BB962C8B-B14F-4D97-AF65-F5344CB8AC3E}">
        <p14:creationId xmlns:p14="http://schemas.microsoft.com/office/powerpoint/2010/main" val="18519272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p:txStyles>
    <p:titleStyle>
      <a:lvl1pPr algn="l" defTabSz="914400" rtl="0" eaLnBrk="1" latinLnBrk="0" hangingPunct="1">
        <a:lnSpc>
          <a:spcPct val="90000"/>
        </a:lnSpc>
        <a:spcBef>
          <a:spcPct val="0"/>
        </a:spcBef>
        <a:buNone/>
        <a:defRPr sz="4400" kern="1200">
          <a:solidFill>
            <a:schemeClr val="tx1">
              <a:lumMod val="75000"/>
              <a:lumOff val="25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2.xml"/><Relationship Id="rId7" Type="http://schemas.openxmlformats.org/officeDocument/2006/relationships/image" Target="../media/image11.em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13.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14.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5.png"/><Relationship Id="rId5" Type="http://schemas.openxmlformats.org/officeDocument/2006/relationships/image" Target="../media/image8.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3.jpeg"/><Relationship Id="rId3" Type="http://schemas.openxmlformats.org/officeDocument/2006/relationships/slideLayout" Target="../slideLayouts/slideLayout2.xml"/><Relationship Id="rId7" Type="http://schemas.openxmlformats.org/officeDocument/2006/relationships/image" Target="../media/image17.png"/><Relationship Id="rId12" Type="http://schemas.openxmlformats.org/officeDocument/2006/relationships/image" Target="../media/image22.jpeg"/><Relationship Id="rId2" Type="http://schemas.openxmlformats.org/officeDocument/2006/relationships/audio" Target="../media/media16.m4a"/><Relationship Id="rId16" Type="http://schemas.openxmlformats.org/officeDocument/2006/relationships/image" Target="../media/image2.png"/><Relationship Id="rId1" Type="http://schemas.microsoft.com/office/2007/relationships/media" Target="../media/media16.m4a"/><Relationship Id="rId6" Type="http://schemas.openxmlformats.org/officeDocument/2006/relationships/image" Target="../media/image16.jpeg"/><Relationship Id="rId11" Type="http://schemas.openxmlformats.org/officeDocument/2006/relationships/image" Target="../media/image21.jpeg"/><Relationship Id="rId5" Type="http://schemas.openxmlformats.org/officeDocument/2006/relationships/image" Target="../media/image8.jpeg"/><Relationship Id="rId15" Type="http://schemas.openxmlformats.org/officeDocument/2006/relationships/image" Target="../media/image25.jpeg"/><Relationship Id="rId10" Type="http://schemas.openxmlformats.org/officeDocument/2006/relationships/image" Target="../media/image20.jpeg"/><Relationship Id="rId4" Type="http://schemas.openxmlformats.org/officeDocument/2006/relationships/notesSlide" Target="../notesSlides/notesSlide16.xml"/><Relationship Id="rId9" Type="http://schemas.openxmlformats.org/officeDocument/2006/relationships/image" Target="../media/image19.jpeg"/><Relationship Id="rId14" Type="http://schemas.openxmlformats.org/officeDocument/2006/relationships/image" Target="../media/image24.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26.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9.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image" Target="../media/image27.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mailto:clerk@fresno.gov" TargetMode="External"/><Relationship Id="rId5" Type="http://schemas.openxmlformats.org/officeDocument/2006/relationships/hyperlink" Target="http://fresno.legistar.com/calendar.aspx" TargetMode="Externa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png"/><Relationship Id="rId5" Type="http://schemas.openxmlformats.org/officeDocument/2006/relationships/hyperlink" Target="http://www.fresno.gov/housing" TargetMode="External"/><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90648-7E36-4A47-9ED6-48C6CAFC2BD3}"/>
              </a:ext>
            </a:extLst>
          </p:cNvPr>
          <p:cNvSpPr>
            <a:spLocks noGrp="1"/>
          </p:cNvSpPr>
          <p:nvPr>
            <p:ph type="ctrTitle"/>
          </p:nvPr>
        </p:nvSpPr>
        <p:spPr>
          <a:xfrm>
            <a:off x="1" y="2012233"/>
            <a:ext cx="9143999" cy="1900299"/>
          </a:xfrm>
        </p:spPr>
        <p:txBody>
          <a:bodyPr anchor="ctr">
            <a:noAutofit/>
          </a:bodyPr>
          <a:lstStyle/>
          <a:p>
            <a:r>
              <a:rPr lang="en-US" sz="3600" dirty="0"/>
              <a:t>Consolidated Annual Performance Evaluation Report (CAPER)</a:t>
            </a:r>
          </a:p>
        </p:txBody>
      </p:sp>
      <p:sp>
        <p:nvSpPr>
          <p:cNvPr id="3" name="Subtitle 2">
            <a:extLst>
              <a:ext uri="{FF2B5EF4-FFF2-40B4-BE49-F238E27FC236}">
                <a16:creationId xmlns:a16="http://schemas.microsoft.com/office/drawing/2014/main" id="{9A6D58A4-0495-4528-9E32-ACC073DABA80}"/>
              </a:ext>
            </a:extLst>
          </p:cNvPr>
          <p:cNvSpPr>
            <a:spLocks noGrp="1"/>
          </p:cNvSpPr>
          <p:nvPr>
            <p:ph type="subTitle" idx="1"/>
          </p:nvPr>
        </p:nvSpPr>
        <p:spPr>
          <a:xfrm>
            <a:off x="689113" y="4315103"/>
            <a:ext cx="8017565" cy="2430254"/>
          </a:xfrm>
        </p:spPr>
        <p:txBody>
          <a:bodyPr>
            <a:normAutofit/>
          </a:bodyPr>
          <a:lstStyle/>
          <a:p>
            <a:r>
              <a:rPr lang="en-US" dirty="0"/>
              <a:t>Report Overview &amp; Invitation for Public Comment</a:t>
            </a:r>
          </a:p>
          <a:p>
            <a:r>
              <a:rPr lang="en-US" dirty="0"/>
              <a:t>September 15, 2022</a:t>
            </a:r>
          </a:p>
        </p:txBody>
      </p:sp>
      <p:sp>
        <p:nvSpPr>
          <p:cNvPr id="4" name="Rectangle 3"/>
          <p:cNvSpPr/>
          <p:nvPr/>
        </p:nvSpPr>
        <p:spPr>
          <a:xfrm>
            <a:off x="238125" y="1314388"/>
            <a:ext cx="5124450" cy="295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lumMod val="50000"/>
                    <a:lumOff val="50000"/>
                  </a:schemeClr>
                </a:solidFill>
              </a:rPr>
              <a:t>Housing and Community Development Division</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03875624"/>
      </p:ext>
    </p:extLst>
  </p:cSld>
  <p:clrMapOvr>
    <a:masterClrMapping/>
  </p:clrMapOvr>
  <mc:AlternateContent xmlns:mc="http://schemas.openxmlformats.org/markup-compatibility/2006" xmlns:p14="http://schemas.microsoft.com/office/powerpoint/2010/main">
    <mc:Choice Requires="p14">
      <p:transition spd="slow" p14:dur="2000" advTm="20534"/>
    </mc:Choice>
    <mc:Fallback xmlns="">
      <p:transition spd="slow" advTm="20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2021-2022 Accomplishments</a:t>
            </a:r>
          </a:p>
        </p:txBody>
      </p:sp>
      <p:sp>
        <p:nvSpPr>
          <p:cNvPr id="6" name="Slide Number Placeholder 5"/>
          <p:cNvSpPr>
            <a:spLocks noGrp="1"/>
          </p:cNvSpPr>
          <p:nvPr>
            <p:ph type="sldNum" sz="quarter" idx="4294967295"/>
          </p:nvPr>
        </p:nvSpPr>
        <p:spPr>
          <a:xfrm>
            <a:off x="7086600" y="6356350"/>
            <a:ext cx="2057400" cy="365125"/>
          </a:xfrm>
        </p:spPr>
        <p:txBody>
          <a:bodyPr/>
          <a:lstStyle/>
          <a:p>
            <a:fld id="{7976D2E8-088C-4EF0-9C37-42067C72E511}" type="slidenum">
              <a:rPr lang="en-US" smtClean="0"/>
              <a:pPr/>
              <a:t>10</a:t>
            </a:fld>
            <a:endParaRPr lang="en-US" dirty="0"/>
          </a:p>
        </p:txBody>
      </p:sp>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917899884"/>
      </p:ext>
    </p:extLst>
  </p:cSld>
  <p:clrMapOvr>
    <a:masterClrMapping/>
  </p:clrMapOvr>
  <mc:AlternateContent xmlns:mc="http://schemas.openxmlformats.org/markup-compatibility/2006" xmlns:p14="http://schemas.microsoft.com/office/powerpoint/2010/main">
    <mc:Choice Requires="p14">
      <p:transition spd="slow" p14:dur="2000" advTm="9732"/>
    </mc:Choice>
    <mc:Fallback xmlns="">
      <p:transition spd="slow" advTm="9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04040"/>
                </a:solidFill>
              </a:rPr>
              <a:t>Priority</a:t>
            </a:r>
            <a:r>
              <a:rPr lang="en-US" dirty="0"/>
              <a:t>: Affordable Housing</a:t>
            </a:r>
          </a:p>
        </p:txBody>
      </p:sp>
      <p:sp>
        <p:nvSpPr>
          <p:cNvPr id="3" name="Content Placeholder 2"/>
          <p:cNvSpPr>
            <a:spLocks noGrp="1"/>
          </p:cNvSpPr>
          <p:nvPr>
            <p:ph idx="1"/>
          </p:nvPr>
        </p:nvSpPr>
        <p:spPr>
          <a:xfrm>
            <a:off x="628650" y="1825625"/>
            <a:ext cx="7886700" cy="1153881"/>
          </a:xfrm>
        </p:spPr>
        <p:txBody>
          <a:bodyPr/>
          <a:lstStyle/>
          <a:p>
            <a:pPr marL="0" indent="0">
              <a:buNone/>
            </a:pPr>
            <a:r>
              <a:rPr lang="en-US" dirty="0"/>
              <a:t>Increase development, preservation, and rehabilitation of affordable housing for low‐income and special needs households.</a:t>
            </a:r>
          </a:p>
        </p:txBody>
      </p:sp>
      <p:sp>
        <p:nvSpPr>
          <p:cNvPr id="6" name="Slide Number Placeholder 5"/>
          <p:cNvSpPr>
            <a:spLocks noGrp="1"/>
          </p:cNvSpPr>
          <p:nvPr>
            <p:ph type="sldNum" sz="quarter" idx="4"/>
          </p:nvPr>
        </p:nvSpPr>
        <p:spPr/>
        <p:txBody>
          <a:bodyPr/>
          <a:lstStyle/>
          <a:p>
            <a:fld id="{7976D2E8-088C-4EF0-9C37-42067C72E511}" type="slidenum">
              <a:rPr lang="en-US" smtClean="0"/>
              <a:pPr/>
              <a:t>11</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274109205"/>
              </p:ext>
            </p:extLst>
          </p:nvPr>
        </p:nvGraphicFramePr>
        <p:xfrm>
          <a:off x="628650" y="3398689"/>
          <a:ext cx="7886701" cy="1483360"/>
        </p:xfrm>
        <a:graphic>
          <a:graphicData uri="http://schemas.openxmlformats.org/drawingml/2006/table">
            <a:tbl>
              <a:tblPr firstRow="1" bandRow="1">
                <a:tableStyleId>{5C22544A-7EE6-4342-B048-85BDC9FD1C3A}</a:tableStyleId>
              </a:tblPr>
              <a:tblGrid>
                <a:gridCol w="4251575">
                  <a:extLst>
                    <a:ext uri="{9D8B030D-6E8A-4147-A177-3AD203B41FA5}">
                      <a16:colId xmlns:a16="http://schemas.microsoft.com/office/drawing/2014/main" val="2594021382"/>
                    </a:ext>
                  </a:extLst>
                </a:gridCol>
                <a:gridCol w="1817563">
                  <a:extLst>
                    <a:ext uri="{9D8B030D-6E8A-4147-A177-3AD203B41FA5}">
                      <a16:colId xmlns:a16="http://schemas.microsoft.com/office/drawing/2014/main" val="2636515968"/>
                    </a:ext>
                  </a:extLst>
                </a:gridCol>
                <a:gridCol w="1817563">
                  <a:extLst>
                    <a:ext uri="{9D8B030D-6E8A-4147-A177-3AD203B41FA5}">
                      <a16:colId xmlns:a16="http://schemas.microsoft.com/office/drawing/2014/main" val="1933343241"/>
                    </a:ext>
                  </a:extLst>
                </a:gridCol>
              </a:tblGrid>
              <a:tr h="370840">
                <a:tc>
                  <a:txBody>
                    <a:bodyPr/>
                    <a:lstStyle/>
                    <a:p>
                      <a:pPr algn="ctr"/>
                      <a:r>
                        <a:rPr lang="en-US" dirty="0">
                          <a:solidFill>
                            <a:schemeClr val="bg1"/>
                          </a:solidFill>
                        </a:rPr>
                        <a:t>2021-2022</a:t>
                      </a:r>
                      <a:r>
                        <a:rPr lang="en-US" baseline="0" dirty="0">
                          <a:solidFill>
                            <a:schemeClr val="bg1"/>
                          </a:solidFill>
                        </a:rPr>
                        <a:t> </a:t>
                      </a:r>
                      <a:r>
                        <a:rPr lang="en-US" dirty="0">
                          <a:solidFill>
                            <a:schemeClr val="bg1"/>
                          </a:solidFill>
                        </a:rPr>
                        <a:t>Goal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Expected</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Actual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extLst>
                  <a:ext uri="{0D108BD9-81ED-4DB2-BD59-A6C34878D82A}">
                    <a16:rowId xmlns:a16="http://schemas.microsoft.com/office/drawing/2014/main" val="548503446"/>
                  </a:ext>
                </a:extLst>
              </a:tr>
              <a:tr h="370840">
                <a:tc>
                  <a:txBody>
                    <a:bodyPr/>
                    <a:lstStyle/>
                    <a:p>
                      <a:r>
                        <a:rPr lang="en-US" dirty="0">
                          <a:solidFill>
                            <a:srgbClr val="404040"/>
                          </a:solidFill>
                        </a:rPr>
                        <a:t>Homeowner Housing Added</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2</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4</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788905874"/>
                  </a:ext>
                </a:extLst>
              </a:tr>
              <a:tr h="370840">
                <a:tc>
                  <a:txBody>
                    <a:bodyPr/>
                    <a:lstStyle/>
                    <a:p>
                      <a:r>
                        <a:rPr lang="en-US" dirty="0">
                          <a:solidFill>
                            <a:srgbClr val="404040"/>
                          </a:solidFill>
                        </a:rPr>
                        <a:t>Homeowner Housing Rehabilitated</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71</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43</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484135768"/>
                  </a:ext>
                </a:extLst>
              </a:tr>
              <a:tr h="370840">
                <a:tc>
                  <a:txBody>
                    <a:bodyPr/>
                    <a:lstStyle/>
                    <a:p>
                      <a:r>
                        <a:rPr lang="en-US" dirty="0">
                          <a:solidFill>
                            <a:srgbClr val="404040"/>
                          </a:solidFill>
                        </a:rPr>
                        <a:t>Rental</a:t>
                      </a:r>
                      <a:r>
                        <a:rPr lang="en-US" baseline="0" dirty="0">
                          <a:solidFill>
                            <a:srgbClr val="404040"/>
                          </a:solidFill>
                        </a:rPr>
                        <a:t> Units Constructed</a:t>
                      </a:r>
                      <a:endParaRPr lang="en-US" dirty="0">
                        <a:solidFill>
                          <a:srgbClr val="404040"/>
                        </a:solidFill>
                      </a:endParaRP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24</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0</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3471143765"/>
                  </a:ext>
                </a:extLst>
              </a:tr>
            </a:tbl>
          </a:graphicData>
        </a:graphic>
      </p:graphicFrame>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26972888"/>
      </p:ext>
    </p:extLst>
  </p:cSld>
  <p:clrMapOvr>
    <a:masterClrMapping/>
  </p:clrMapOvr>
  <mc:AlternateContent xmlns:mc="http://schemas.openxmlformats.org/markup-compatibility/2006" xmlns:p14="http://schemas.microsoft.com/office/powerpoint/2010/main">
    <mc:Choice Requires="p14">
      <p:transition spd="slow" p14:dur="2000" advTm="54850"/>
    </mc:Choice>
    <mc:Fallback xmlns="">
      <p:transition spd="slow" advTm="54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979" y="388367"/>
            <a:ext cx="4072746" cy="1834610"/>
          </a:xfrm>
        </p:spPr>
        <p:txBody>
          <a:bodyPr>
            <a:normAutofit/>
          </a:bodyPr>
          <a:lstStyle/>
          <a:p>
            <a:r>
              <a:rPr lang="en-US" dirty="0"/>
              <a:t>New Affordable Housing</a:t>
            </a:r>
          </a:p>
        </p:txBody>
      </p:sp>
      <p:sp>
        <p:nvSpPr>
          <p:cNvPr id="6" name="Slide Number Placeholder 5"/>
          <p:cNvSpPr>
            <a:spLocks noGrp="1"/>
          </p:cNvSpPr>
          <p:nvPr>
            <p:ph type="sldNum" sz="quarter" idx="4"/>
          </p:nvPr>
        </p:nvSpPr>
        <p:spPr/>
        <p:txBody>
          <a:bodyPr/>
          <a:lstStyle/>
          <a:p>
            <a:fld id="{7976D2E8-088C-4EF0-9C37-42067C72E511}" type="slidenum">
              <a:rPr lang="en-US" smtClean="0"/>
              <a:pPr/>
              <a:t>12</a:t>
            </a:fld>
            <a:endParaRPr lang="en-US" dirty="0"/>
          </a:p>
        </p:txBody>
      </p:sp>
      <p:pic>
        <p:nvPicPr>
          <p:cNvPr id="7" name="Picture 6" descr="C:\Users\JOSEDC\Pictures\B &amp; Amador\2-4-2021   B Street &amp; Amador (22).JPG"/>
          <p:cNvPicPr>
            <a:picLocks noChangeAspect="1" noChangeArrowheads="1"/>
          </p:cNvPicPr>
          <p:nvPr/>
        </p:nvPicPr>
        <p:blipFill rotWithShape="1">
          <a:blip r:embed="rId5">
            <a:extLst>
              <a:ext uri="{28A0092B-C50C-407E-A947-70E740481C1C}">
                <a14:useLocalDpi xmlns:a14="http://schemas.microsoft.com/office/drawing/2010/main" val="0"/>
              </a:ext>
            </a:extLst>
          </a:blip>
          <a:srcRect b="13307"/>
          <a:stretch/>
        </p:blipFill>
        <p:spPr bwMode="auto">
          <a:xfrm>
            <a:off x="4520243" y="674265"/>
            <a:ext cx="4623757" cy="2423721"/>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JOSEDC\Pictures\B &amp; Amador\2-4-2021   B Street &amp; Amador (10).JPG"/>
          <p:cNvPicPr>
            <a:picLocks noChangeAspect="1" noChangeArrowheads="1"/>
          </p:cNvPicPr>
          <p:nvPr/>
        </p:nvPicPr>
        <p:blipFill rotWithShape="1">
          <a:blip r:embed="rId6">
            <a:extLst>
              <a:ext uri="{28A0092B-C50C-407E-A947-70E740481C1C}">
                <a14:useLocalDpi xmlns:a14="http://schemas.microsoft.com/office/drawing/2010/main" val="0"/>
              </a:ext>
            </a:extLst>
          </a:blip>
          <a:srcRect b="14854"/>
          <a:stretch/>
        </p:blipFill>
        <p:spPr bwMode="auto">
          <a:xfrm>
            <a:off x="4520243" y="3097986"/>
            <a:ext cx="4623757" cy="2517810"/>
          </a:xfrm>
          <a:prstGeom prst="rect">
            <a:avLst/>
          </a:prstGeom>
          <a:noFill/>
          <a:ln>
            <a:noFill/>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82" y="2727050"/>
            <a:ext cx="1492773"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ontent Placeholder 2"/>
          <p:cNvSpPr>
            <a:spLocks noGrp="1"/>
          </p:cNvSpPr>
          <p:nvPr>
            <p:ph idx="1"/>
          </p:nvPr>
        </p:nvSpPr>
        <p:spPr>
          <a:xfrm>
            <a:off x="1847549" y="2429521"/>
            <a:ext cx="2569176" cy="1754291"/>
          </a:xfrm>
        </p:spPr>
        <p:txBody>
          <a:bodyPr>
            <a:normAutofit/>
          </a:bodyPr>
          <a:lstStyle/>
          <a:p>
            <a:pPr>
              <a:spcBef>
                <a:spcPts val="1800"/>
              </a:spcBef>
            </a:pPr>
            <a:endParaRPr lang="en-US" sz="2000" dirty="0"/>
          </a:p>
          <a:p>
            <a:pPr marL="0" indent="0">
              <a:lnSpc>
                <a:spcPct val="100000"/>
              </a:lnSpc>
              <a:spcBef>
                <a:spcPts val="0"/>
              </a:spcBef>
              <a:spcAft>
                <a:spcPts val="0"/>
              </a:spcAft>
              <a:buNone/>
            </a:pPr>
            <a:r>
              <a:rPr lang="en-US" sz="2000" b="1" dirty="0"/>
              <a:t>B and Amador Project </a:t>
            </a:r>
          </a:p>
          <a:p>
            <a:pPr marL="0" indent="0">
              <a:lnSpc>
                <a:spcPct val="100000"/>
              </a:lnSpc>
              <a:spcBef>
                <a:spcPts val="0"/>
              </a:spcBef>
              <a:spcAft>
                <a:spcPts val="0"/>
              </a:spcAft>
              <a:buNone/>
            </a:pPr>
            <a:r>
              <a:rPr lang="en-US" sz="1800" dirty="0"/>
              <a:t>Habitat for Humanity</a:t>
            </a:r>
            <a:br>
              <a:rPr lang="en-US" sz="1800" dirty="0"/>
            </a:br>
            <a:r>
              <a:rPr lang="en-US" sz="1800" dirty="0"/>
              <a:t>4 homes</a:t>
            </a:r>
            <a:endParaRPr lang="en-US" sz="2000" dirty="0"/>
          </a:p>
        </p:txBody>
      </p:sp>
      <p:sp>
        <p:nvSpPr>
          <p:cNvPr id="12"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51700427"/>
      </p:ext>
    </p:extLst>
  </p:cSld>
  <p:clrMapOvr>
    <a:masterClrMapping/>
  </p:clrMapOvr>
  <mc:AlternateContent xmlns:mc="http://schemas.openxmlformats.org/markup-compatibility/2006" xmlns:p14="http://schemas.microsoft.com/office/powerpoint/2010/main">
    <mc:Choice Requires="p14">
      <p:transition spd="slow" p14:dur="2000" advTm="28600"/>
    </mc:Choice>
    <mc:Fallback xmlns="">
      <p:transition spd="slow" advTm="28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240" y="365126"/>
            <a:ext cx="4222680" cy="1325563"/>
          </a:xfrm>
        </p:spPr>
        <p:txBody>
          <a:bodyPr>
            <a:noAutofit/>
          </a:bodyPr>
          <a:lstStyle/>
          <a:p>
            <a:r>
              <a:rPr lang="en-US" sz="3600" dirty="0"/>
              <a:t>Affordable Housing Development Underway</a:t>
            </a:r>
          </a:p>
        </p:txBody>
      </p:sp>
      <p:sp>
        <p:nvSpPr>
          <p:cNvPr id="6" name="Slide Number Placeholder 5"/>
          <p:cNvSpPr>
            <a:spLocks noGrp="1"/>
          </p:cNvSpPr>
          <p:nvPr>
            <p:ph type="sldNum" sz="quarter" idx="4"/>
          </p:nvPr>
        </p:nvSpPr>
        <p:spPr/>
        <p:txBody>
          <a:bodyPr/>
          <a:lstStyle/>
          <a:p>
            <a:fld id="{7976D2E8-088C-4EF0-9C37-42067C72E511}" type="slidenum">
              <a:rPr lang="en-US" smtClean="0"/>
              <a:pPr/>
              <a:t>13</a:t>
            </a:fld>
            <a:endParaRPr lang="en-US" dirty="0"/>
          </a:p>
        </p:txBody>
      </p:sp>
      <p:sp>
        <p:nvSpPr>
          <p:cNvPr id="7" name="Content Placeholder 2"/>
          <p:cNvSpPr>
            <a:spLocks noGrp="1"/>
          </p:cNvSpPr>
          <p:nvPr>
            <p:ph idx="1"/>
          </p:nvPr>
        </p:nvSpPr>
        <p:spPr>
          <a:xfrm>
            <a:off x="1847549" y="1884873"/>
            <a:ext cx="2751548" cy="3999822"/>
          </a:xfrm>
        </p:spPr>
        <p:txBody>
          <a:bodyPr>
            <a:normAutofit/>
          </a:bodyPr>
          <a:lstStyle/>
          <a:p>
            <a:pPr>
              <a:spcBef>
                <a:spcPts val="1800"/>
              </a:spcBef>
            </a:pPr>
            <a:endParaRPr lang="en-US" sz="2000" dirty="0"/>
          </a:p>
          <a:p>
            <a:pPr marL="0" indent="0">
              <a:lnSpc>
                <a:spcPct val="100000"/>
              </a:lnSpc>
              <a:spcBef>
                <a:spcPts val="0"/>
              </a:spcBef>
              <a:spcAft>
                <a:spcPts val="0"/>
              </a:spcAft>
              <a:buNone/>
            </a:pPr>
            <a:r>
              <a:rPr lang="en-US" sz="2000" b="1" dirty="0"/>
              <a:t>Annadale Phase II </a:t>
            </a:r>
          </a:p>
          <a:p>
            <a:pPr marL="0" indent="0">
              <a:lnSpc>
                <a:spcPct val="100000"/>
              </a:lnSpc>
              <a:spcBef>
                <a:spcPts val="0"/>
              </a:spcBef>
              <a:spcAft>
                <a:spcPts val="0"/>
              </a:spcAft>
              <a:buNone/>
            </a:pPr>
            <a:r>
              <a:rPr lang="en-US" sz="2000" b="1" dirty="0"/>
              <a:t>S-F Housing Project </a:t>
            </a:r>
            <a:r>
              <a:rPr lang="en-US" sz="1800" dirty="0"/>
              <a:t>Self-Help Enterprises</a:t>
            </a:r>
            <a:br>
              <a:rPr lang="en-US" sz="1800" dirty="0"/>
            </a:br>
            <a:r>
              <a:rPr lang="en-US" sz="1800" dirty="0"/>
              <a:t>22 homes</a:t>
            </a:r>
            <a:br>
              <a:rPr lang="en-US" sz="2000" dirty="0"/>
            </a:br>
            <a:endParaRPr lang="en-US" sz="2000" dirty="0"/>
          </a:p>
          <a:p>
            <a:pPr marL="0" indent="0">
              <a:spcBef>
                <a:spcPts val="1800"/>
              </a:spcBef>
              <a:buNone/>
            </a:pPr>
            <a:r>
              <a:rPr lang="en-US" sz="2000" b="1" dirty="0"/>
              <a:t>Monarch at Chinatown Project</a:t>
            </a:r>
            <a:br>
              <a:rPr lang="en-US" sz="2000" b="1" dirty="0"/>
            </a:br>
            <a:r>
              <a:rPr lang="en-US" sz="1800" dirty="0"/>
              <a:t>Fresno Housing Authority</a:t>
            </a:r>
            <a:br>
              <a:rPr lang="en-US" sz="2000" b="1" dirty="0"/>
            </a:br>
            <a:r>
              <a:rPr lang="en-US" sz="1800" dirty="0"/>
              <a:t>57 apartments</a:t>
            </a:r>
            <a:endParaRPr lang="en-US" sz="2000" dirty="0"/>
          </a:p>
        </p:txBody>
      </p:sp>
      <p:pic>
        <p:nvPicPr>
          <p:cNvPr id="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0222" y="2330253"/>
            <a:ext cx="1062832" cy="107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Picture 3"/>
          <p:cNvPicPr>
            <a:picLocks noChangeAspect="1"/>
          </p:cNvPicPr>
          <p:nvPr/>
        </p:nvPicPr>
        <p:blipFill>
          <a:blip r:embed="rId6"/>
          <a:stretch>
            <a:fillRect/>
          </a:stretch>
        </p:blipFill>
        <p:spPr>
          <a:xfrm>
            <a:off x="193484" y="4047730"/>
            <a:ext cx="1590195" cy="802304"/>
          </a:xfrm>
          <a:prstGeom prst="rect">
            <a:avLst/>
          </a:prstGeom>
        </p:spPr>
      </p:pic>
      <p:pic>
        <p:nvPicPr>
          <p:cNvPr id="5" name="Picture 4"/>
          <p:cNvPicPr>
            <a:picLocks noChangeAspect="1"/>
          </p:cNvPicPr>
          <p:nvPr/>
        </p:nvPicPr>
        <p:blipFill>
          <a:blip r:embed="rId7"/>
          <a:stretch>
            <a:fillRect/>
          </a:stretch>
        </p:blipFill>
        <p:spPr>
          <a:xfrm>
            <a:off x="4599097" y="102412"/>
            <a:ext cx="4530272" cy="3215173"/>
          </a:xfrm>
          <a:prstGeom prst="rect">
            <a:avLst/>
          </a:prstGeom>
          <a:effectLst>
            <a:outerShdw blurRad="50800" dist="38100" dir="10800000" algn="r" rotWithShape="0">
              <a:prstClr val="black">
                <a:alpha val="40000"/>
              </a:prstClr>
            </a:outerShdw>
          </a:effectLst>
        </p:spPr>
      </p:pic>
      <p:pic>
        <p:nvPicPr>
          <p:cNvPr id="3" name="Picture 2"/>
          <p:cNvPicPr>
            <a:picLocks noChangeAspect="1"/>
          </p:cNvPicPr>
          <p:nvPr/>
        </p:nvPicPr>
        <p:blipFill rotWithShape="1">
          <a:blip r:embed="rId8" cstate="hqprint">
            <a:extLst>
              <a:ext uri="{28A0092B-C50C-407E-A947-70E740481C1C}">
                <a14:useLocalDpi xmlns:a14="http://schemas.microsoft.com/office/drawing/2010/main" val="0"/>
              </a:ext>
            </a:extLst>
          </a:blip>
          <a:srcRect l="13471" r="21856"/>
          <a:stretch/>
        </p:blipFill>
        <p:spPr>
          <a:xfrm>
            <a:off x="4601260" y="3317585"/>
            <a:ext cx="4542740" cy="2844582"/>
          </a:xfrm>
          <a:prstGeom prst="rect">
            <a:avLst/>
          </a:prstGeom>
          <a:effectLst>
            <a:outerShdw blurRad="50800" dist="38100" dir="10800000" algn="r" rotWithShape="0">
              <a:prstClr val="black">
                <a:alpha val="40000"/>
              </a:prstClr>
            </a:outerShdw>
          </a:effec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30314948"/>
      </p:ext>
    </p:extLst>
  </p:cSld>
  <p:clrMapOvr>
    <a:masterClrMapping/>
  </p:clrMapOvr>
  <mc:AlternateContent xmlns:mc="http://schemas.openxmlformats.org/markup-compatibility/2006" xmlns:p14="http://schemas.microsoft.com/office/powerpoint/2010/main">
    <mc:Choice Requires="p14">
      <p:transition spd="slow" p14:dur="2000" advTm="30188"/>
    </mc:Choice>
    <mc:Fallback xmlns="">
      <p:transition spd="slow" advTm="30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976D2E8-088C-4EF0-9C37-42067C72E511}" type="slidenum">
              <a:rPr lang="en-US" smtClean="0"/>
              <a:pPr/>
              <a:t>14</a:t>
            </a:fld>
            <a:endParaRPr lang="en-US" dirty="0"/>
          </a:p>
        </p:txBody>
      </p:sp>
      <p:sp>
        <p:nvSpPr>
          <p:cNvPr id="7" name="Content Placeholder 2"/>
          <p:cNvSpPr>
            <a:spLocks noGrp="1"/>
          </p:cNvSpPr>
          <p:nvPr>
            <p:ph idx="1"/>
          </p:nvPr>
        </p:nvSpPr>
        <p:spPr>
          <a:xfrm>
            <a:off x="2202932" y="2272798"/>
            <a:ext cx="3326902" cy="3469954"/>
          </a:xfrm>
        </p:spPr>
        <p:txBody>
          <a:bodyPr>
            <a:normAutofit/>
          </a:bodyPr>
          <a:lstStyle/>
          <a:p>
            <a:pPr marL="0" indent="0">
              <a:lnSpc>
                <a:spcPct val="120000"/>
              </a:lnSpc>
              <a:spcBef>
                <a:spcPts val="0"/>
              </a:spcBef>
              <a:spcAft>
                <a:spcPts val="0"/>
              </a:spcAft>
              <a:buNone/>
            </a:pPr>
            <a:r>
              <a:rPr lang="en-US" sz="2000" b="1" dirty="0"/>
              <a:t>Walnut - Florence -Plumas Project</a:t>
            </a:r>
          </a:p>
          <a:p>
            <a:pPr marL="0" indent="0">
              <a:lnSpc>
                <a:spcPct val="120000"/>
              </a:lnSpc>
              <a:spcBef>
                <a:spcPts val="0"/>
              </a:spcBef>
              <a:spcAft>
                <a:spcPts val="0"/>
              </a:spcAft>
              <a:buNone/>
            </a:pPr>
            <a:r>
              <a:rPr lang="en-US" sz="1800" dirty="0"/>
              <a:t>17 homes</a:t>
            </a:r>
            <a:br>
              <a:rPr lang="en-US" dirty="0"/>
            </a:br>
            <a:endParaRPr lang="en-US" dirty="0"/>
          </a:p>
          <a:p>
            <a:pPr marL="0" indent="0">
              <a:lnSpc>
                <a:spcPct val="120000"/>
              </a:lnSpc>
              <a:spcBef>
                <a:spcPts val="0"/>
              </a:spcBef>
              <a:spcAft>
                <a:spcPts val="0"/>
              </a:spcAft>
              <a:buNone/>
            </a:pPr>
            <a:r>
              <a:rPr lang="en-US" sz="2000" b="1" dirty="0"/>
              <a:t>The Arthur at </a:t>
            </a:r>
          </a:p>
          <a:p>
            <a:pPr marL="0" indent="0">
              <a:lnSpc>
                <a:spcPct val="120000"/>
              </a:lnSpc>
              <a:spcBef>
                <a:spcPts val="0"/>
              </a:spcBef>
              <a:spcAft>
                <a:spcPts val="0"/>
              </a:spcAft>
              <a:buNone/>
            </a:pPr>
            <a:r>
              <a:rPr lang="en-US" sz="2000" b="1" dirty="0"/>
              <a:t>Blackstone</a:t>
            </a:r>
            <a:br>
              <a:rPr lang="en-US" b="1" dirty="0"/>
            </a:br>
            <a:r>
              <a:rPr lang="en-US" sz="1800" dirty="0"/>
              <a:t>41 apartments</a:t>
            </a:r>
          </a:p>
          <a:p>
            <a:pPr marL="0" indent="0">
              <a:lnSpc>
                <a:spcPct val="120000"/>
              </a:lnSpc>
              <a:spcBef>
                <a:spcPts val="0"/>
              </a:spcBef>
              <a:spcAft>
                <a:spcPts val="0"/>
              </a:spcAft>
              <a:buNone/>
            </a:pPr>
            <a:endParaRPr lang="en-US" sz="300" dirty="0"/>
          </a:p>
          <a:p>
            <a:pPr marL="0" indent="0">
              <a:lnSpc>
                <a:spcPct val="120000"/>
              </a:lnSpc>
              <a:spcBef>
                <a:spcPts val="0"/>
              </a:spcBef>
              <a:spcAft>
                <a:spcPts val="0"/>
              </a:spcAft>
              <a:buNone/>
            </a:pPr>
            <a:r>
              <a:rPr lang="en-US" sz="2000" b="1" dirty="0"/>
              <a:t>Sun Lodge</a:t>
            </a:r>
          </a:p>
          <a:p>
            <a:pPr marL="0" indent="0">
              <a:lnSpc>
                <a:spcPct val="120000"/>
              </a:lnSpc>
              <a:spcBef>
                <a:spcPts val="0"/>
              </a:spcBef>
              <a:spcAft>
                <a:spcPts val="0"/>
              </a:spcAft>
              <a:buNone/>
            </a:pPr>
            <a:r>
              <a:rPr lang="en-US" sz="1800" dirty="0"/>
              <a:t>64 apartments</a:t>
            </a:r>
          </a:p>
        </p:txBody>
      </p:sp>
      <p:sp>
        <p:nvSpPr>
          <p:cNvPr id="11"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594" y="2272798"/>
            <a:ext cx="1320882" cy="133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6"/>
          <a:stretch>
            <a:fillRect/>
          </a:stretch>
        </p:blipFill>
        <p:spPr>
          <a:xfrm>
            <a:off x="239913" y="4194532"/>
            <a:ext cx="1834291" cy="925458"/>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83948" y="3504396"/>
            <a:ext cx="4460052" cy="2216090"/>
          </a:xfrm>
          <a:prstGeom prst="rect">
            <a:avLst/>
          </a:prstGeom>
          <a:effectLst>
            <a:outerShdw blurRad="50800" dist="38100" dir="10800000" algn="r" rotWithShape="0">
              <a:prstClr val="black">
                <a:alpha val="40000"/>
              </a:prstClr>
            </a:outerShdw>
          </a:effectLst>
        </p:spPr>
      </p:pic>
      <p:pic>
        <p:nvPicPr>
          <p:cNvPr id="4" name="Picture 3"/>
          <p:cNvPicPr>
            <a:picLocks noChangeAspect="1"/>
          </p:cNvPicPr>
          <p:nvPr/>
        </p:nvPicPr>
        <p:blipFill rotWithShape="1">
          <a:blip r:embed="rId8">
            <a:extLst>
              <a:ext uri="{28A0092B-C50C-407E-A947-70E740481C1C}">
                <a14:useLocalDpi xmlns:a14="http://schemas.microsoft.com/office/drawing/2010/main" val="0"/>
              </a:ext>
            </a:extLst>
          </a:blip>
          <a:srcRect r="15643"/>
          <a:stretch/>
        </p:blipFill>
        <p:spPr>
          <a:xfrm>
            <a:off x="4687462" y="1647694"/>
            <a:ext cx="4456538" cy="2139468"/>
          </a:xfrm>
          <a:prstGeom prst="rect">
            <a:avLst/>
          </a:prstGeom>
          <a:effectLst>
            <a:outerShdw blurRad="50800" dist="38100" dir="10800000" algn="r" rotWithShape="0">
              <a:prstClr val="black">
                <a:alpha val="40000"/>
              </a:prstClr>
            </a:outerShdw>
          </a:effectLst>
        </p:spPr>
      </p:pic>
      <p:sp>
        <p:nvSpPr>
          <p:cNvPr id="13" name="Title 1"/>
          <p:cNvSpPr txBox="1">
            <a:spLocks/>
          </p:cNvSpPr>
          <p:nvPr/>
        </p:nvSpPr>
        <p:spPr>
          <a:xfrm>
            <a:off x="421240" y="365126"/>
            <a:ext cx="422268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sz="3600"/>
              <a:t>Affordable Housing Development Underway</a:t>
            </a:r>
            <a:endParaRPr lang="en-US" sz="36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749158072"/>
      </p:ext>
    </p:extLst>
  </p:cSld>
  <p:clrMapOvr>
    <a:masterClrMapping/>
  </p:clrMapOvr>
  <mc:AlternateContent xmlns:mc="http://schemas.openxmlformats.org/markup-compatibility/2006" xmlns:p14="http://schemas.microsoft.com/office/powerpoint/2010/main">
    <mc:Choice Requires="p14">
      <p:transition spd="slow" p14:dur="2000" advTm="30655"/>
    </mc:Choice>
    <mc:Fallback xmlns="">
      <p:transition spd="slow" advTm="30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Affordable Housing Development Underway</a:t>
            </a:r>
          </a:p>
        </p:txBody>
      </p:sp>
      <p:sp>
        <p:nvSpPr>
          <p:cNvPr id="6" name="Slide Number Placeholder 5"/>
          <p:cNvSpPr>
            <a:spLocks noGrp="1"/>
          </p:cNvSpPr>
          <p:nvPr>
            <p:ph type="sldNum" sz="quarter" idx="4"/>
          </p:nvPr>
        </p:nvSpPr>
        <p:spPr/>
        <p:txBody>
          <a:bodyPr/>
          <a:lstStyle/>
          <a:p>
            <a:fld id="{7976D2E8-088C-4EF0-9C37-42067C72E511}" type="slidenum">
              <a:rPr lang="en-US" smtClean="0"/>
              <a:pPr/>
              <a:t>15</a:t>
            </a:fld>
            <a:endParaRPr lang="en-US" dirty="0"/>
          </a:p>
        </p:txBody>
      </p:sp>
      <p:sp>
        <p:nvSpPr>
          <p:cNvPr id="7" name="Content Placeholder 2"/>
          <p:cNvSpPr>
            <a:spLocks noGrp="1"/>
          </p:cNvSpPr>
          <p:nvPr>
            <p:ph idx="1"/>
          </p:nvPr>
        </p:nvSpPr>
        <p:spPr>
          <a:xfrm>
            <a:off x="4106349" y="2099462"/>
            <a:ext cx="3326902" cy="3725986"/>
          </a:xfrm>
        </p:spPr>
        <p:txBody>
          <a:bodyPr>
            <a:normAutofit/>
          </a:bodyPr>
          <a:lstStyle/>
          <a:p>
            <a:pPr>
              <a:spcBef>
                <a:spcPts val="1800"/>
              </a:spcBef>
            </a:pPr>
            <a:endParaRPr lang="en-US" sz="2000" dirty="0"/>
          </a:p>
          <a:p>
            <a:pPr marL="0" indent="0">
              <a:lnSpc>
                <a:spcPct val="100000"/>
              </a:lnSpc>
              <a:spcBef>
                <a:spcPts val="0"/>
              </a:spcBef>
              <a:spcAft>
                <a:spcPts val="0"/>
              </a:spcAft>
              <a:buNone/>
            </a:pPr>
            <a:r>
              <a:rPr lang="en-US" sz="2000" b="1" dirty="0" err="1"/>
              <a:t>Barcus</a:t>
            </a:r>
            <a:r>
              <a:rPr lang="en-US" sz="2000" b="1" dirty="0"/>
              <a:t> and Rialto</a:t>
            </a:r>
          </a:p>
          <a:p>
            <a:pPr marL="0" indent="0">
              <a:lnSpc>
                <a:spcPct val="100000"/>
              </a:lnSpc>
              <a:spcBef>
                <a:spcPts val="0"/>
              </a:spcBef>
              <a:spcAft>
                <a:spcPts val="0"/>
              </a:spcAft>
              <a:buNone/>
            </a:pPr>
            <a:r>
              <a:rPr lang="en-US" sz="2000" b="1" dirty="0"/>
              <a:t>Single-Family Housing </a:t>
            </a:r>
            <a:br>
              <a:rPr lang="en-US" sz="2000" dirty="0"/>
            </a:br>
            <a:r>
              <a:rPr lang="en-US" sz="1800" dirty="0"/>
              <a:t>2 homes</a:t>
            </a:r>
            <a:br>
              <a:rPr lang="en-US" sz="1800" dirty="0"/>
            </a:br>
            <a:endParaRPr lang="en-US" sz="2000" dirty="0"/>
          </a:p>
          <a:p>
            <a:pPr marL="0" indent="0">
              <a:lnSpc>
                <a:spcPct val="100000"/>
              </a:lnSpc>
              <a:spcBef>
                <a:spcPts val="0"/>
              </a:spcBef>
              <a:spcAft>
                <a:spcPts val="0"/>
              </a:spcAft>
              <a:buNone/>
            </a:pPr>
            <a:endParaRPr lang="en-US" sz="2000" b="1" dirty="0"/>
          </a:p>
          <a:p>
            <a:pPr marL="0" indent="0">
              <a:lnSpc>
                <a:spcPct val="100000"/>
              </a:lnSpc>
              <a:spcBef>
                <a:spcPts val="0"/>
              </a:spcBef>
              <a:spcAft>
                <a:spcPts val="0"/>
              </a:spcAft>
              <a:buNone/>
            </a:pPr>
            <a:endParaRPr lang="en-US" sz="2000" b="1" dirty="0"/>
          </a:p>
          <a:p>
            <a:pPr marL="0" indent="0">
              <a:lnSpc>
                <a:spcPct val="100000"/>
              </a:lnSpc>
              <a:spcBef>
                <a:spcPts val="0"/>
              </a:spcBef>
              <a:spcAft>
                <a:spcPts val="0"/>
              </a:spcAft>
              <a:buNone/>
            </a:pPr>
            <a:r>
              <a:rPr lang="en-US" sz="2000" b="1" dirty="0"/>
              <a:t>Brand Haven Senior Housing Project</a:t>
            </a:r>
          </a:p>
          <a:p>
            <a:pPr marL="0" indent="0">
              <a:lnSpc>
                <a:spcPct val="100000"/>
              </a:lnSpc>
              <a:spcBef>
                <a:spcPts val="0"/>
              </a:spcBef>
              <a:spcAft>
                <a:spcPts val="0"/>
              </a:spcAft>
              <a:buNone/>
            </a:pPr>
            <a:r>
              <a:rPr lang="en-US" sz="1800" dirty="0"/>
              <a:t>180 units</a:t>
            </a:r>
            <a:endParaRPr lang="en-US" sz="2000" dirty="0"/>
          </a:p>
        </p:txBody>
      </p:sp>
      <p:pic>
        <p:nvPicPr>
          <p:cNvPr id="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2916" y="2201696"/>
            <a:ext cx="1492773" cy="135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6"/>
          <a:stretch>
            <a:fillRect/>
          </a:stretch>
        </p:blipFill>
        <p:spPr>
          <a:xfrm>
            <a:off x="1657350" y="4006782"/>
            <a:ext cx="2023907" cy="1197956"/>
          </a:xfrm>
          <a:prstGeom prst="rect">
            <a:avLst/>
          </a:prstGeom>
        </p:spPr>
      </p:pic>
      <p:sp>
        <p:nvSpPr>
          <p:cNvPr id="11"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89541462"/>
      </p:ext>
    </p:extLst>
  </p:cSld>
  <p:clrMapOvr>
    <a:masterClrMapping/>
  </p:clrMapOvr>
  <mc:AlternateContent xmlns:mc="http://schemas.openxmlformats.org/markup-compatibility/2006" xmlns:p14="http://schemas.microsoft.com/office/powerpoint/2010/main">
    <mc:Choice Requires="p14">
      <p:transition spd="slow" p14:dur="2000" advTm="26339"/>
    </mc:Choice>
    <mc:Fallback xmlns="">
      <p:transition spd="slow" advTm="2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240" y="365126"/>
            <a:ext cx="4222680" cy="1325563"/>
          </a:xfrm>
        </p:spPr>
        <p:txBody>
          <a:bodyPr>
            <a:noAutofit/>
          </a:bodyPr>
          <a:lstStyle/>
          <a:p>
            <a:r>
              <a:rPr lang="en-US" sz="3600" dirty="0"/>
              <a:t>Housing Rehabilitation</a:t>
            </a:r>
          </a:p>
        </p:txBody>
      </p:sp>
      <p:sp>
        <p:nvSpPr>
          <p:cNvPr id="6" name="Slide Number Placeholder 5"/>
          <p:cNvSpPr>
            <a:spLocks noGrp="1"/>
          </p:cNvSpPr>
          <p:nvPr>
            <p:ph type="sldNum" sz="quarter" idx="4"/>
          </p:nvPr>
        </p:nvSpPr>
        <p:spPr/>
        <p:txBody>
          <a:bodyPr/>
          <a:lstStyle/>
          <a:p>
            <a:fld id="{7976D2E8-088C-4EF0-9C37-42067C72E511}" type="slidenum">
              <a:rPr lang="en-US" smtClean="0"/>
              <a:pPr/>
              <a:t>16</a:t>
            </a:fld>
            <a:endParaRPr lang="en-US" dirty="0"/>
          </a:p>
        </p:txBody>
      </p:sp>
      <p:sp>
        <p:nvSpPr>
          <p:cNvPr id="7" name="Content Placeholder 2"/>
          <p:cNvSpPr>
            <a:spLocks noGrp="1"/>
          </p:cNvSpPr>
          <p:nvPr>
            <p:ph idx="1"/>
          </p:nvPr>
        </p:nvSpPr>
        <p:spPr>
          <a:xfrm>
            <a:off x="1780190" y="1942047"/>
            <a:ext cx="2863730" cy="3484477"/>
          </a:xfrm>
        </p:spPr>
        <p:txBody>
          <a:bodyPr>
            <a:normAutofit/>
          </a:bodyPr>
          <a:lstStyle/>
          <a:p>
            <a:pPr marL="0" indent="0">
              <a:lnSpc>
                <a:spcPct val="120000"/>
              </a:lnSpc>
              <a:spcBef>
                <a:spcPts val="0"/>
              </a:spcBef>
              <a:spcAft>
                <a:spcPts val="0"/>
              </a:spcAft>
              <a:buNone/>
            </a:pPr>
            <a:endParaRPr lang="en-US" sz="1600" dirty="0"/>
          </a:p>
          <a:p>
            <a:pPr>
              <a:lnSpc>
                <a:spcPct val="120000"/>
              </a:lnSpc>
              <a:spcBef>
                <a:spcPts val="0"/>
              </a:spcBef>
              <a:spcAft>
                <a:spcPts val="0"/>
              </a:spcAft>
            </a:pPr>
            <a:r>
              <a:rPr lang="en-US" sz="1600" dirty="0"/>
              <a:t>Senior Paint Program</a:t>
            </a:r>
          </a:p>
          <a:p>
            <a:pPr lvl="1">
              <a:lnSpc>
                <a:spcPct val="120000"/>
              </a:lnSpc>
              <a:spcBef>
                <a:spcPts val="0"/>
              </a:spcBef>
              <a:spcAft>
                <a:spcPts val="0"/>
              </a:spcAft>
            </a:pPr>
            <a:r>
              <a:rPr lang="en-US" sz="1400" dirty="0"/>
              <a:t>18 completed</a:t>
            </a:r>
          </a:p>
          <a:p>
            <a:pPr marL="457200" lvl="1" indent="0">
              <a:lnSpc>
                <a:spcPct val="120000"/>
              </a:lnSpc>
              <a:spcBef>
                <a:spcPts val="0"/>
              </a:spcBef>
              <a:spcAft>
                <a:spcPts val="0"/>
              </a:spcAft>
              <a:buNone/>
            </a:pPr>
            <a:endParaRPr lang="en-US" sz="1400" dirty="0"/>
          </a:p>
          <a:p>
            <a:pPr>
              <a:lnSpc>
                <a:spcPct val="120000"/>
              </a:lnSpc>
              <a:spcBef>
                <a:spcPts val="0"/>
              </a:spcBef>
              <a:spcAft>
                <a:spcPts val="0"/>
              </a:spcAft>
            </a:pPr>
            <a:r>
              <a:rPr lang="en-US" sz="1600" dirty="0"/>
              <a:t>Home Repair and Rehabilitation Program</a:t>
            </a:r>
          </a:p>
          <a:p>
            <a:pPr lvl="1">
              <a:lnSpc>
                <a:spcPct val="120000"/>
              </a:lnSpc>
              <a:spcBef>
                <a:spcPts val="0"/>
              </a:spcBef>
              <a:spcAft>
                <a:spcPts val="0"/>
              </a:spcAft>
            </a:pPr>
            <a:r>
              <a:rPr lang="en-US" sz="1400" dirty="0"/>
              <a:t>17 completed</a:t>
            </a:r>
          </a:p>
          <a:p>
            <a:pPr marL="457200" lvl="1" indent="0">
              <a:lnSpc>
                <a:spcPct val="120000"/>
              </a:lnSpc>
              <a:spcBef>
                <a:spcPts val="0"/>
              </a:spcBef>
              <a:spcAft>
                <a:spcPts val="0"/>
              </a:spcAft>
              <a:buNone/>
            </a:pPr>
            <a:endParaRPr lang="en-US" sz="1400" dirty="0"/>
          </a:p>
          <a:p>
            <a:pPr>
              <a:lnSpc>
                <a:spcPct val="120000"/>
              </a:lnSpc>
              <a:spcBef>
                <a:spcPts val="0"/>
              </a:spcBef>
              <a:spcAft>
                <a:spcPts val="0"/>
              </a:spcAft>
            </a:pPr>
            <a:r>
              <a:rPr lang="en-US" sz="1600" dirty="0"/>
              <a:t>Housing Rehabilitation/Repair Program</a:t>
            </a:r>
          </a:p>
          <a:p>
            <a:pPr lvl="1">
              <a:lnSpc>
                <a:spcPct val="120000"/>
              </a:lnSpc>
              <a:spcBef>
                <a:spcPts val="0"/>
              </a:spcBef>
              <a:spcAft>
                <a:spcPts val="0"/>
              </a:spcAft>
            </a:pPr>
            <a:r>
              <a:rPr lang="en-US" sz="1400" dirty="0"/>
              <a:t>8 completed</a:t>
            </a:r>
          </a:p>
        </p:txBody>
      </p:sp>
      <p:pic>
        <p:nvPicPr>
          <p:cNvPr id="11" name="Picture 9"/>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30995" y="4403208"/>
            <a:ext cx="738206" cy="67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7481" y="3208350"/>
            <a:ext cx="625234" cy="634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descr="City of Fresno">
            <a:extLst>
              <a:ext uri="{FF2B5EF4-FFF2-40B4-BE49-F238E27FC236}">
                <a16:creationId xmlns:a16="http://schemas.microsoft.com/office/drawing/2014/main" id="{3E83A591-67B6-4917-ADC4-ACB5685C0D4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7481" y="2278836"/>
            <a:ext cx="1335897" cy="368763"/>
          </a:xfrm>
          <a:prstGeom prst="rect">
            <a:avLst/>
          </a:prstGeom>
          <a:noFill/>
          <a:extLst>
            <a:ext uri="{909E8E84-426E-40DD-AFC4-6F175D3DCCD1}">
              <a14:hiddenFill xmlns:a14="http://schemas.microsoft.com/office/drawing/2010/main">
                <a:solidFill>
                  <a:srgbClr val="FFFFFF"/>
                </a:solidFill>
              </a14:hiddenFill>
            </a:ext>
          </a:extLst>
        </p:spPr>
      </p:pic>
      <p:sp>
        <p:nvSpPr>
          <p:cNvPr id="20"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grpSp>
        <p:nvGrpSpPr>
          <p:cNvPr id="25" name="Group 24"/>
          <p:cNvGrpSpPr/>
          <p:nvPr/>
        </p:nvGrpSpPr>
        <p:grpSpPr>
          <a:xfrm>
            <a:off x="4530210" y="234087"/>
            <a:ext cx="4602360" cy="5823337"/>
            <a:chOff x="4530210" y="234087"/>
            <a:chExt cx="4602360" cy="5823337"/>
          </a:xfrm>
          <a:effectLst>
            <a:outerShdw blurRad="50800" dist="38100" dir="10800000" algn="r" rotWithShape="0">
              <a:prstClr val="black">
                <a:alpha val="40000"/>
              </a:prstClr>
            </a:outerShdw>
          </a:effectLst>
        </p:grpSpPr>
        <p:pic>
          <p:nvPicPr>
            <p:cNvPr id="15" name="Picture 3" descr="S:\HOUSING\Senior Paint\FY2021\Construction\SR. Paint 2021 Addresses\(10) 1316 E. Princeton Ave\Photos\Before- Photos\1-21-2021   1316 E. princeton Ave. (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2042" b="21015"/>
            <a:stretch/>
          </p:blipFill>
          <p:spPr bwMode="auto">
            <a:xfrm>
              <a:off x="4530210" y="234087"/>
              <a:ext cx="2299723" cy="146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C:\Users\JOSEDC\Pictures\7-16-2021 #2\7-16-2021 (6).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2247" b="15784"/>
            <a:stretch/>
          </p:blipFill>
          <p:spPr bwMode="auto">
            <a:xfrm>
              <a:off x="6829933" y="234087"/>
              <a:ext cx="2293668" cy="1463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 descr="C:\Users\JOSEDC\Pictures\2021-07-13 7-9-2021\7-9-2021 (20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29934" y="1707963"/>
              <a:ext cx="2302636" cy="14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3" descr="S:\HOUSING\CDBG Home Repair Grant Program PY2018\Construction\Repair 2021 Addresses\(1) 2128 S. Ivy Ave\Photos\Before- Photos\4-16-2021   2128 S. Ivy Ave. Before- Photos (15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40288" y="1707963"/>
              <a:ext cx="2289645" cy="1437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4530210" y="3145647"/>
              <a:ext cx="4602360" cy="2911777"/>
              <a:chOff x="4473179" y="3145647"/>
              <a:chExt cx="4659391" cy="2911777"/>
            </a:xfrm>
          </p:grpSpPr>
          <p:pic>
            <p:nvPicPr>
              <p:cNvPr id="21" name="Picture 2" descr="C:\Users\JOSEDC\Pictures\10-26-2021\10-26-2021 04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93396" y="3156481"/>
                <a:ext cx="2339174"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 descr="S:\HOUSING\CDBG Home Repair Grant Program PY2018\Construction\Repair 2021 Addresses\(5) 2145 S. Ivy Ave\Photos\Before- Photos\7-26-2021   2145 S. Ivy Ave. (2).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4924" y="3145647"/>
                <a:ext cx="2346385"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C:\Users\JOSEDC\Pictures\10-26-2021\10-26-2021 100.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793396" y="4633150"/>
                <a:ext cx="2339174" cy="1424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 descr="S:\HOUSING\CDBG Home Repair Grant Program PY2018\Construction\Repair 2021 Addresses\(5) 2145 S. Ivy Ave\Photos\Before- Photos\7-26-2021   2145 S. Ivy Ave. (262).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473179" y="4604999"/>
                <a:ext cx="2339174" cy="144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77896549"/>
      </p:ext>
    </p:extLst>
  </p:cSld>
  <p:clrMapOvr>
    <a:masterClrMapping/>
  </p:clrMapOvr>
  <mc:AlternateContent xmlns:mc="http://schemas.openxmlformats.org/markup-compatibility/2006" xmlns:p14="http://schemas.microsoft.com/office/powerpoint/2010/main">
    <mc:Choice Requires="p14">
      <p:transition spd="slow" p14:dur="2000" advTm="39233"/>
    </mc:Choice>
    <mc:Fallback xmlns="">
      <p:transition spd="slow" advTm="39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04040"/>
                </a:solidFill>
              </a:rPr>
              <a:t>Priority</a:t>
            </a:r>
            <a:r>
              <a:rPr lang="en-US" dirty="0"/>
              <a:t>: Homeless Prevention</a:t>
            </a:r>
          </a:p>
        </p:txBody>
      </p:sp>
      <p:sp>
        <p:nvSpPr>
          <p:cNvPr id="3" name="Content Placeholder 2"/>
          <p:cNvSpPr>
            <a:spLocks noGrp="1"/>
          </p:cNvSpPr>
          <p:nvPr>
            <p:ph idx="1"/>
          </p:nvPr>
        </p:nvSpPr>
        <p:spPr>
          <a:xfrm>
            <a:off x="628650" y="1825625"/>
            <a:ext cx="7886700" cy="1153881"/>
          </a:xfrm>
        </p:spPr>
        <p:txBody>
          <a:bodyPr/>
          <a:lstStyle/>
          <a:p>
            <a:pPr marL="0" indent="0">
              <a:buNone/>
            </a:pPr>
            <a:r>
              <a:rPr lang="en-US" dirty="0"/>
              <a:t>Provide assistance to those experiencing homelessness or are at-risk of experiencing homelessness</a:t>
            </a:r>
          </a:p>
        </p:txBody>
      </p:sp>
      <p:sp>
        <p:nvSpPr>
          <p:cNvPr id="6" name="Slide Number Placeholder 5"/>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976D2E8-088C-4EF0-9C37-42067C72E511}" type="slidenum">
              <a:rPr kumimoji="0" lang="en-US" sz="11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709411"/>
              </p:ext>
            </p:extLst>
          </p:nvPr>
        </p:nvGraphicFramePr>
        <p:xfrm>
          <a:off x="628649" y="3295947"/>
          <a:ext cx="7886701" cy="1752600"/>
        </p:xfrm>
        <a:graphic>
          <a:graphicData uri="http://schemas.openxmlformats.org/drawingml/2006/table">
            <a:tbl>
              <a:tblPr firstRow="1" bandRow="1">
                <a:tableStyleId>{5C22544A-7EE6-4342-B048-85BDC9FD1C3A}</a:tableStyleId>
              </a:tblPr>
              <a:tblGrid>
                <a:gridCol w="4251575">
                  <a:extLst>
                    <a:ext uri="{9D8B030D-6E8A-4147-A177-3AD203B41FA5}">
                      <a16:colId xmlns:a16="http://schemas.microsoft.com/office/drawing/2014/main" val="2594021382"/>
                    </a:ext>
                  </a:extLst>
                </a:gridCol>
                <a:gridCol w="1817563">
                  <a:extLst>
                    <a:ext uri="{9D8B030D-6E8A-4147-A177-3AD203B41FA5}">
                      <a16:colId xmlns:a16="http://schemas.microsoft.com/office/drawing/2014/main" val="2636515968"/>
                    </a:ext>
                  </a:extLst>
                </a:gridCol>
                <a:gridCol w="1817563">
                  <a:extLst>
                    <a:ext uri="{9D8B030D-6E8A-4147-A177-3AD203B41FA5}">
                      <a16:colId xmlns:a16="http://schemas.microsoft.com/office/drawing/2014/main" val="1933343241"/>
                    </a:ext>
                  </a:extLst>
                </a:gridCol>
              </a:tblGrid>
              <a:tr h="370840">
                <a:tc>
                  <a:txBody>
                    <a:bodyPr/>
                    <a:lstStyle/>
                    <a:p>
                      <a:pPr algn="ctr"/>
                      <a:r>
                        <a:rPr lang="en-US" dirty="0">
                          <a:solidFill>
                            <a:schemeClr val="bg1"/>
                          </a:solidFill>
                        </a:rPr>
                        <a:t>2021-2022</a:t>
                      </a:r>
                      <a:r>
                        <a:rPr lang="en-US" baseline="0" dirty="0">
                          <a:solidFill>
                            <a:schemeClr val="bg1"/>
                          </a:solidFill>
                        </a:rPr>
                        <a:t> </a:t>
                      </a:r>
                      <a:r>
                        <a:rPr lang="en-US" dirty="0">
                          <a:solidFill>
                            <a:schemeClr val="bg1"/>
                          </a:solidFill>
                        </a:rPr>
                        <a:t>Goal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Expected</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Actual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extLst>
                  <a:ext uri="{0D108BD9-81ED-4DB2-BD59-A6C34878D82A}">
                    <a16:rowId xmlns:a16="http://schemas.microsoft.com/office/drawing/2014/main" val="548503446"/>
                  </a:ext>
                </a:extLst>
              </a:tr>
              <a:tr h="370840">
                <a:tc>
                  <a:txBody>
                    <a:bodyPr/>
                    <a:lstStyle/>
                    <a:p>
                      <a:r>
                        <a:rPr lang="en-US" dirty="0">
                          <a:solidFill>
                            <a:srgbClr val="404040"/>
                          </a:solidFill>
                        </a:rPr>
                        <a:t>Public Service Activities</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167</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2,255</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2038106313"/>
                  </a:ext>
                </a:extLst>
              </a:tr>
              <a:tr h="370840">
                <a:tc>
                  <a:txBody>
                    <a:bodyPr/>
                    <a:lstStyle/>
                    <a:p>
                      <a:r>
                        <a:rPr lang="en-US" dirty="0">
                          <a:solidFill>
                            <a:srgbClr val="404040"/>
                          </a:solidFill>
                        </a:rPr>
                        <a:t>Tenant-Based Rental Assistance/Rapid Rehousing</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122</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207</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4035599816"/>
                  </a:ext>
                </a:extLst>
              </a:tr>
              <a:tr h="370840">
                <a:tc>
                  <a:txBody>
                    <a:bodyPr/>
                    <a:lstStyle/>
                    <a:p>
                      <a:r>
                        <a:rPr lang="en-US" dirty="0">
                          <a:solidFill>
                            <a:srgbClr val="404040"/>
                          </a:solidFill>
                        </a:rPr>
                        <a:t>Overnight</a:t>
                      </a:r>
                      <a:r>
                        <a:rPr lang="en-US" baseline="0" dirty="0">
                          <a:solidFill>
                            <a:srgbClr val="404040"/>
                          </a:solidFill>
                        </a:rPr>
                        <a:t> Shelter</a:t>
                      </a:r>
                      <a:endParaRPr lang="en-US" dirty="0">
                        <a:solidFill>
                          <a:srgbClr val="404040"/>
                        </a:solidFill>
                      </a:endParaRP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581</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1,071</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969604433"/>
                  </a:ext>
                </a:extLst>
              </a:tr>
            </a:tbl>
          </a:graphicData>
        </a:graphic>
      </p:graphicFrame>
      <p:sp>
        <p:nvSpPr>
          <p:cNvPr id="9" name="Footer Placeholder 3"/>
          <p:cNvSpPr>
            <a:spLocks noGrp="1"/>
          </p:cNvSpPr>
          <p:nvPr>
            <p:ph type="ftr" sz="quarter" idx="4294967295"/>
          </p:nvPr>
        </p:nvSpPr>
        <p:spPr>
          <a:xfrm>
            <a:off x="3028950" y="6356351"/>
            <a:ext cx="3086100" cy="365125"/>
          </a:xfrm>
          <a:prstGeom prst="rect">
            <a:avLst/>
          </a:prstGeo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2021-2022 Consolidated Annual Performance Evaluation Report (CAPER)</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23448458"/>
      </p:ext>
    </p:extLst>
  </p:cSld>
  <p:clrMapOvr>
    <a:masterClrMapping/>
  </p:clrMapOvr>
  <mc:AlternateContent xmlns:mc="http://schemas.openxmlformats.org/markup-compatibility/2006" xmlns:p14="http://schemas.microsoft.com/office/powerpoint/2010/main">
    <mc:Choice Requires="p14">
      <p:transition spd="slow" p14:dur="2000" advTm="22829"/>
    </mc:Choice>
    <mc:Fallback xmlns="">
      <p:transition spd="slow" advTm="22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6995" r="17887"/>
          <a:stretch/>
        </p:blipFill>
        <p:spPr bwMode="auto">
          <a:xfrm>
            <a:off x="1183935" y="2946330"/>
            <a:ext cx="2082953" cy="146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96977" y="1133222"/>
            <a:ext cx="7886700" cy="1325563"/>
          </a:xfrm>
        </p:spPr>
        <p:txBody>
          <a:bodyPr>
            <a:normAutofit fontScale="90000"/>
          </a:bodyPr>
          <a:lstStyle/>
          <a:p>
            <a:pPr>
              <a:lnSpc>
                <a:spcPct val="100000"/>
              </a:lnSpc>
            </a:pPr>
            <a:r>
              <a:rPr lang="en-US" dirty="0"/>
              <a:t>Community Development Block Grant (CDBG)</a:t>
            </a:r>
          </a:p>
        </p:txBody>
      </p:sp>
      <p:sp>
        <p:nvSpPr>
          <p:cNvPr id="6" name="Slide Number Placeholder 5"/>
          <p:cNvSpPr>
            <a:spLocks noGrp="1"/>
          </p:cNvSpPr>
          <p:nvPr>
            <p:ph type="sldNum" sz="quarter" idx="4"/>
          </p:nvPr>
        </p:nvSpPr>
        <p:spPr/>
        <p:txBody>
          <a:bodyPr/>
          <a:lstStyle/>
          <a:p>
            <a:fld id="{7976D2E8-088C-4EF0-9C37-42067C72E511}" type="slidenum">
              <a:rPr lang="en-US" smtClean="0"/>
              <a:pPr/>
              <a:t>18</a:t>
            </a:fld>
            <a:endParaRPr lang="en-US" dirty="0"/>
          </a:p>
        </p:txBody>
      </p:sp>
      <p:sp>
        <p:nvSpPr>
          <p:cNvPr id="7" name="Content Placeholder 2"/>
          <p:cNvSpPr>
            <a:spLocks noGrp="1"/>
          </p:cNvSpPr>
          <p:nvPr>
            <p:ph idx="1"/>
          </p:nvPr>
        </p:nvSpPr>
        <p:spPr>
          <a:xfrm>
            <a:off x="4106349" y="3189427"/>
            <a:ext cx="4409001" cy="2830268"/>
          </a:xfrm>
        </p:spPr>
        <p:txBody>
          <a:bodyPr>
            <a:normAutofit/>
          </a:bodyPr>
          <a:lstStyle/>
          <a:p>
            <a:pPr marL="0" indent="0">
              <a:lnSpc>
                <a:spcPct val="120000"/>
              </a:lnSpc>
              <a:spcBef>
                <a:spcPts val="0"/>
              </a:spcBef>
              <a:spcAft>
                <a:spcPts val="0"/>
              </a:spcAft>
              <a:buNone/>
            </a:pPr>
            <a:r>
              <a:rPr lang="en-US" sz="2000" b="1" dirty="0"/>
              <a:t>Domestic Violence Survivor Safe Housing</a:t>
            </a:r>
          </a:p>
          <a:p>
            <a:pPr marL="0" indent="0">
              <a:lnSpc>
                <a:spcPct val="120000"/>
              </a:lnSpc>
              <a:spcBef>
                <a:spcPts val="0"/>
              </a:spcBef>
              <a:spcAft>
                <a:spcPts val="0"/>
              </a:spcAft>
              <a:buNone/>
            </a:pPr>
            <a:r>
              <a:rPr lang="en-US" sz="1800" dirty="0"/>
              <a:t>108 survivors assisted</a:t>
            </a:r>
          </a:p>
        </p:txBody>
      </p:sp>
      <p:sp>
        <p:nvSpPr>
          <p:cNvPr id="12"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29677035"/>
      </p:ext>
    </p:extLst>
  </p:cSld>
  <p:clrMapOvr>
    <a:masterClrMapping/>
  </p:clrMapOvr>
  <mc:AlternateContent xmlns:mc="http://schemas.openxmlformats.org/markup-compatibility/2006" xmlns:p14="http://schemas.microsoft.com/office/powerpoint/2010/main">
    <mc:Choice Requires="p14">
      <p:transition spd="slow" p14:dur="2000" advTm="13015"/>
    </mc:Choice>
    <mc:Fallback xmlns="">
      <p:transition spd="slow" advTm="13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6995" r="17887"/>
          <a:stretch/>
        </p:blipFill>
        <p:spPr bwMode="auto">
          <a:xfrm>
            <a:off x="1491174" y="1812473"/>
            <a:ext cx="2082953" cy="146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fontScale="90000"/>
          </a:bodyPr>
          <a:lstStyle/>
          <a:p>
            <a:pPr>
              <a:lnSpc>
                <a:spcPct val="100000"/>
              </a:lnSpc>
            </a:pPr>
            <a:r>
              <a:rPr lang="en-US" dirty="0"/>
              <a:t>Emergency Solutions Grant (ESG)</a:t>
            </a:r>
          </a:p>
        </p:txBody>
      </p:sp>
      <p:sp>
        <p:nvSpPr>
          <p:cNvPr id="6" name="Slide Number Placeholder 5"/>
          <p:cNvSpPr>
            <a:spLocks noGrp="1"/>
          </p:cNvSpPr>
          <p:nvPr>
            <p:ph type="sldNum" sz="quarter" idx="4"/>
          </p:nvPr>
        </p:nvSpPr>
        <p:spPr/>
        <p:txBody>
          <a:bodyPr/>
          <a:lstStyle/>
          <a:p>
            <a:fld id="{7976D2E8-088C-4EF0-9C37-42067C72E511}" type="slidenum">
              <a:rPr lang="en-US" smtClean="0"/>
              <a:pPr/>
              <a:t>19</a:t>
            </a:fld>
            <a:endParaRPr lang="en-US" dirty="0"/>
          </a:p>
        </p:txBody>
      </p:sp>
      <p:sp>
        <p:nvSpPr>
          <p:cNvPr id="7" name="Content Placeholder 2"/>
          <p:cNvSpPr>
            <a:spLocks noGrp="1"/>
          </p:cNvSpPr>
          <p:nvPr>
            <p:ph idx="1"/>
          </p:nvPr>
        </p:nvSpPr>
        <p:spPr>
          <a:xfrm>
            <a:off x="4457479" y="2012557"/>
            <a:ext cx="4409001" cy="3999822"/>
          </a:xfrm>
        </p:spPr>
        <p:txBody>
          <a:bodyPr>
            <a:normAutofit/>
          </a:bodyPr>
          <a:lstStyle/>
          <a:p>
            <a:pPr marL="0" indent="0">
              <a:lnSpc>
                <a:spcPct val="120000"/>
              </a:lnSpc>
              <a:spcBef>
                <a:spcPts val="0"/>
              </a:spcBef>
              <a:spcAft>
                <a:spcPts val="0"/>
              </a:spcAft>
              <a:buNone/>
            </a:pPr>
            <a:r>
              <a:rPr lang="en-US" sz="2000" b="1" dirty="0"/>
              <a:t>Homeless Prevention</a:t>
            </a:r>
          </a:p>
          <a:p>
            <a:pPr marL="0" indent="0">
              <a:lnSpc>
                <a:spcPct val="120000"/>
              </a:lnSpc>
              <a:spcBef>
                <a:spcPts val="0"/>
              </a:spcBef>
              <a:spcAft>
                <a:spcPts val="0"/>
              </a:spcAft>
              <a:buNone/>
            </a:pPr>
            <a:r>
              <a:rPr lang="en-US" sz="1800" dirty="0"/>
              <a:t>17 people assisted</a:t>
            </a:r>
          </a:p>
          <a:p>
            <a:pPr marL="0" indent="0">
              <a:lnSpc>
                <a:spcPct val="120000"/>
              </a:lnSpc>
              <a:spcBef>
                <a:spcPts val="0"/>
              </a:spcBef>
              <a:spcAft>
                <a:spcPts val="0"/>
              </a:spcAft>
              <a:buNone/>
            </a:pPr>
            <a:endParaRPr lang="en-US" sz="1800" b="1" dirty="0"/>
          </a:p>
          <a:p>
            <a:pPr marL="0" indent="0">
              <a:lnSpc>
                <a:spcPct val="120000"/>
              </a:lnSpc>
              <a:spcBef>
                <a:spcPts val="0"/>
              </a:spcBef>
              <a:spcAft>
                <a:spcPts val="0"/>
              </a:spcAft>
              <a:buNone/>
            </a:pPr>
            <a:r>
              <a:rPr lang="en-US" sz="2000" b="1" dirty="0"/>
              <a:t>Rapid Rehousing</a:t>
            </a:r>
            <a:br>
              <a:rPr lang="en-US" sz="1800" dirty="0"/>
            </a:br>
            <a:r>
              <a:rPr lang="en-US" sz="1800" dirty="0"/>
              <a:t>121 people assisted</a:t>
            </a:r>
          </a:p>
          <a:p>
            <a:pPr marL="0" indent="0">
              <a:lnSpc>
                <a:spcPct val="120000"/>
              </a:lnSpc>
              <a:spcBef>
                <a:spcPts val="0"/>
              </a:spcBef>
              <a:spcAft>
                <a:spcPts val="0"/>
              </a:spcAft>
              <a:buNone/>
            </a:pPr>
            <a:endParaRPr lang="en-US" sz="1800" b="1" dirty="0"/>
          </a:p>
          <a:p>
            <a:pPr marL="0" indent="0">
              <a:lnSpc>
                <a:spcPct val="120000"/>
              </a:lnSpc>
              <a:spcBef>
                <a:spcPts val="0"/>
              </a:spcBef>
              <a:spcAft>
                <a:spcPts val="0"/>
              </a:spcAft>
              <a:buNone/>
            </a:pPr>
            <a:r>
              <a:rPr lang="en-US" sz="2000" b="1" dirty="0"/>
              <a:t>Emergency Shelter</a:t>
            </a:r>
            <a:br>
              <a:rPr lang="en-US" sz="1800" dirty="0"/>
            </a:br>
            <a:r>
              <a:rPr lang="en-US" sz="1800" dirty="0"/>
              <a:t>963 people assisted</a:t>
            </a:r>
          </a:p>
          <a:p>
            <a:pPr marL="0" indent="0">
              <a:lnSpc>
                <a:spcPct val="120000"/>
              </a:lnSpc>
              <a:spcBef>
                <a:spcPts val="0"/>
              </a:spcBef>
              <a:spcAft>
                <a:spcPts val="0"/>
              </a:spcAft>
              <a:buNone/>
            </a:pPr>
            <a:endParaRPr lang="en-US" sz="1800" b="1" dirty="0"/>
          </a:p>
          <a:p>
            <a:pPr marL="0" indent="0">
              <a:lnSpc>
                <a:spcPct val="120000"/>
              </a:lnSpc>
              <a:spcBef>
                <a:spcPts val="0"/>
              </a:spcBef>
              <a:spcAft>
                <a:spcPts val="0"/>
              </a:spcAft>
              <a:buNone/>
            </a:pPr>
            <a:r>
              <a:rPr lang="en-US" sz="2000" b="1" dirty="0"/>
              <a:t>Street Outreach</a:t>
            </a:r>
          </a:p>
          <a:p>
            <a:pPr marL="0" indent="0">
              <a:lnSpc>
                <a:spcPct val="120000"/>
              </a:lnSpc>
              <a:spcBef>
                <a:spcPts val="0"/>
              </a:spcBef>
              <a:spcAft>
                <a:spcPts val="0"/>
              </a:spcAft>
              <a:buNone/>
            </a:pPr>
            <a:r>
              <a:rPr lang="en-US" sz="1800" dirty="0"/>
              <a:t>1,628 people assisted</a:t>
            </a:r>
          </a:p>
        </p:txBody>
      </p:sp>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5495" y="3279136"/>
            <a:ext cx="1674310" cy="167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1026" name="Picture 2" descr="https://poverellohouse.org/assets/images/logo-2x.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59153" y="4949010"/>
            <a:ext cx="2346993" cy="81634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359285171"/>
      </p:ext>
    </p:extLst>
  </p:cSld>
  <p:clrMapOvr>
    <a:masterClrMapping/>
  </p:clrMapOvr>
  <mc:AlternateContent xmlns:mc="http://schemas.openxmlformats.org/markup-compatibility/2006" xmlns:p14="http://schemas.microsoft.com/office/powerpoint/2010/main">
    <mc:Choice Requires="p14">
      <p:transition spd="slow" p14:dur="2000" advTm="26019"/>
    </mc:Choice>
    <mc:Fallback xmlns="">
      <p:transition spd="slow" advTm="26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7025E-7430-44A3-8B8C-E39085BA3934}"/>
              </a:ext>
            </a:extLst>
          </p:cNvPr>
          <p:cNvSpPr>
            <a:spLocks noGrp="1"/>
          </p:cNvSpPr>
          <p:nvPr>
            <p:ph type="title"/>
          </p:nvPr>
        </p:nvSpPr>
        <p:spPr/>
        <p:txBody>
          <a:bodyPr/>
          <a:lstStyle/>
          <a:p>
            <a:r>
              <a:rPr lang="en-US" dirty="0"/>
              <a:t>Contents</a:t>
            </a:r>
          </a:p>
        </p:txBody>
      </p:sp>
      <p:graphicFrame>
        <p:nvGraphicFramePr>
          <p:cNvPr id="6" name="Table 6">
            <a:extLst>
              <a:ext uri="{FF2B5EF4-FFF2-40B4-BE49-F238E27FC236}">
                <a16:creationId xmlns:a16="http://schemas.microsoft.com/office/drawing/2014/main" id="{5E3E865F-9FA0-49E1-A540-E375FF0039D1}"/>
              </a:ext>
            </a:extLst>
          </p:cNvPr>
          <p:cNvGraphicFramePr>
            <a:graphicFrameLocks noGrp="1"/>
          </p:cNvGraphicFramePr>
          <p:nvPr>
            <p:ph idx="1"/>
            <p:extLst>
              <p:ext uri="{D42A27DB-BD31-4B8C-83A1-F6EECF244321}">
                <p14:modId xmlns:p14="http://schemas.microsoft.com/office/powerpoint/2010/main" val="1495351027"/>
              </p:ext>
            </p:extLst>
          </p:nvPr>
        </p:nvGraphicFramePr>
        <p:xfrm>
          <a:off x="628650" y="1615900"/>
          <a:ext cx="5603846" cy="2966720"/>
        </p:xfrm>
        <a:graphic>
          <a:graphicData uri="http://schemas.openxmlformats.org/drawingml/2006/table">
            <a:tbl>
              <a:tblPr firstRow="1" bandRow="1">
                <a:tableStyleId>{5C22544A-7EE6-4342-B048-85BDC9FD1C3A}</a:tableStyleId>
              </a:tblPr>
              <a:tblGrid>
                <a:gridCol w="5603846">
                  <a:extLst>
                    <a:ext uri="{9D8B030D-6E8A-4147-A177-3AD203B41FA5}">
                      <a16:colId xmlns:a16="http://schemas.microsoft.com/office/drawing/2014/main" val="4233720791"/>
                    </a:ext>
                  </a:extLst>
                </a:gridCol>
              </a:tblGrid>
              <a:tr h="370840">
                <a:tc>
                  <a:txBody>
                    <a:bodyPr/>
                    <a:lstStyle/>
                    <a:p>
                      <a:r>
                        <a:rPr lang="en-US" b="0" dirty="0">
                          <a:solidFill>
                            <a:schemeClr val="tx1">
                              <a:lumMod val="75000"/>
                              <a:lumOff val="25000"/>
                            </a:schemeClr>
                          </a:solidFill>
                        </a:rPr>
                        <a:t>HUD CPD Programs &amp; the CAPER Overview</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98789077"/>
                  </a:ext>
                </a:extLst>
              </a:tr>
              <a:tr h="370840">
                <a:tc>
                  <a:txBody>
                    <a:bodyPr/>
                    <a:lstStyle/>
                    <a:p>
                      <a:r>
                        <a:rPr lang="en-US" b="0" dirty="0">
                          <a:solidFill>
                            <a:schemeClr val="tx1">
                              <a:lumMod val="75000"/>
                              <a:lumOff val="25000"/>
                            </a:schemeClr>
                          </a:solidFill>
                        </a:rPr>
                        <a:t>2021-2022</a:t>
                      </a:r>
                      <a:r>
                        <a:rPr lang="en-US" b="0" baseline="0" dirty="0">
                          <a:solidFill>
                            <a:schemeClr val="tx1">
                              <a:lumMod val="75000"/>
                              <a:lumOff val="25000"/>
                            </a:schemeClr>
                          </a:solidFill>
                        </a:rPr>
                        <a:t> </a:t>
                      </a:r>
                      <a:r>
                        <a:rPr lang="en-US" b="0" dirty="0">
                          <a:solidFill>
                            <a:schemeClr val="tx1">
                              <a:lumMod val="75000"/>
                              <a:lumOff val="25000"/>
                            </a:schemeClr>
                          </a:solidFill>
                        </a:rPr>
                        <a:t>Accomplishments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0407822"/>
                  </a:ext>
                </a:extLst>
              </a:tr>
              <a:tr h="370840">
                <a:tc>
                  <a:txBody>
                    <a:bodyPr/>
                    <a:lstStyle/>
                    <a:p>
                      <a:pPr marL="285750" lvl="0" indent="-285750">
                        <a:buFont typeface="Arial" panose="020B0604020202020204" pitchFamily="34" charset="0"/>
                        <a:buChar char="•"/>
                      </a:pPr>
                      <a:r>
                        <a:rPr lang="en-US" sz="1600" b="0" dirty="0">
                          <a:solidFill>
                            <a:schemeClr val="tx1">
                              <a:lumMod val="75000"/>
                              <a:lumOff val="25000"/>
                            </a:schemeClr>
                          </a:solidFill>
                        </a:rPr>
                        <a:t>Affordable Housing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5292072"/>
                  </a:ext>
                </a:extLst>
              </a:tr>
              <a:tr h="370840">
                <a:tc>
                  <a:txBody>
                    <a:bodyPr/>
                    <a:lstStyle/>
                    <a:p>
                      <a:pPr marL="285750" indent="-285750">
                        <a:buFont typeface="Arial" panose="020B0604020202020204" pitchFamily="34" charset="0"/>
                        <a:buChar char="•"/>
                      </a:pPr>
                      <a:r>
                        <a:rPr lang="en-US" sz="1600" b="0" dirty="0">
                          <a:solidFill>
                            <a:schemeClr val="tx1">
                              <a:lumMod val="75000"/>
                              <a:lumOff val="25000"/>
                            </a:schemeClr>
                          </a:solidFill>
                        </a:rPr>
                        <a:t>Homeless</a:t>
                      </a:r>
                      <a:r>
                        <a:rPr lang="en-US" sz="1600" b="0" baseline="0" dirty="0">
                          <a:solidFill>
                            <a:schemeClr val="tx1">
                              <a:lumMod val="75000"/>
                              <a:lumOff val="25000"/>
                            </a:schemeClr>
                          </a:solidFill>
                        </a:rPr>
                        <a:t>ness</a:t>
                      </a:r>
                      <a:endParaRPr lang="en-US"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5702306"/>
                  </a:ext>
                </a:extLst>
              </a:tr>
              <a:tr h="370840">
                <a:tc>
                  <a:txBody>
                    <a:bodyPr/>
                    <a:lstStyle/>
                    <a:p>
                      <a:pPr marL="285750" indent="-285750">
                        <a:buFont typeface="Arial" panose="020B0604020202020204" pitchFamily="34" charset="0"/>
                        <a:buChar char="•"/>
                      </a:pPr>
                      <a:r>
                        <a:rPr lang="en-US" sz="1600" b="0" dirty="0">
                          <a:solidFill>
                            <a:schemeClr val="tx1">
                              <a:lumMod val="75000"/>
                              <a:lumOff val="25000"/>
                            </a:schemeClr>
                          </a:solidFill>
                        </a:rPr>
                        <a:t>Community</a:t>
                      </a:r>
                      <a:r>
                        <a:rPr lang="en-US" sz="1600" b="0" baseline="0" dirty="0">
                          <a:solidFill>
                            <a:schemeClr val="tx1">
                              <a:lumMod val="75000"/>
                              <a:lumOff val="25000"/>
                            </a:schemeClr>
                          </a:solidFill>
                        </a:rPr>
                        <a:t> Services</a:t>
                      </a:r>
                      <a:endParaRPr lang="en-US"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9612930"/>
                  </a:ext>
                </a:extLst>
              </a:tr>
              <a:tr h="370840">
                <a:tc>
                  <a:txBody>
                    <a:bodyPr/>
                    <a:lstStyle/>
                    <a:p>
                      <a:pPr marL="285750" indent="-285750">
                        <a:buFont typeface="Arial" panose="020B0604020202020204" pitchFamily="34" charset="0"/>
                        <a:buChar char="•"/>
                      </a:pPr>
                      <a:r>
                        <a:rPr lang="en-US" sz="1600" b="0" dirty="0">
                          <a:solidFill>
                            <a:schemeClr val="tx1">
                              <a:lumMod val="75000"/>
                              <a:lumOff val="25000"/>
                            </a:schemeClr>
                          </a:solidFill>
                        </a:rPr>
                        <a:t>Public Facilities</a:t>
                      </a:r>
                      <a:r>
                        <a:rPr lang="en-US" sz="1600" b="0" baseline="0" dirty="0">
                          <a:solidFill>
                            <a:schemeClr val="tx1">
                              <a:lumMod val="75000"/>
                              <a:lumOff val="25000"/>
                            </a:schemeClr>
                          </a:solidFill>
                        </a:rPr>
                        <a:t> &amp; Public Improvements</a:t>
                      </a:r>
                      <a:endParaRPr lang="en-US"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2795956"/>
                  </a:ext>
                </a:extLst>
              </a:tr>
              <a:tr h="370840">
                <a:tc>
                  <a:txBody>
                    <a:bodyPr/>
                    <a:lstStyle/>
                    <a:p>
                      <a:pPr marL="285750" indent="-285750">
                        <a:buFont typeface="Arial" panose="020B0604020202020204" pitchFamily="34" charset="0"/>
                        <a:buChar char="•"/>
                      </a:pPr>
                      <a:r>
                        <a:rPr lang="en-US" sz="1600" b="0" dirty="0">
                          <a:solidFill>
                            <a:schemeClr val="tx1">
                              <a:lumMod val="75000"/>
                              <a:lumOff val="25000"/>
                            </a:schemeClr>
                          </a:solidFill>
                        </a:rPr>
                        <a:t>Fair</a:t>
                      </a:r>
                      <a:r>
                        <a:rPr lang="en-US" sz="1600" b="0" baseline="0" dirty="0">
                          <a:solidFill>
                            <a:schemeClr val="tx1">
                              <a:lumMod val="75000"/>
                              <a:lumOff val="25000"/>
                            </a:schemeClr>
                          </a:solidFill>
                        </a:rPr>
                        <a:t> Housing</a:t>
                      </a:r>
                      <a:endParaRPr lang="en-US" b="0" dirty="0">
                        <a:solidFill>
                          <a:schemeClr val="tx1">
                            <a:lumMod val="75000"/>
                            <a:lumOff val="2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9086874"/>
                  </a:ext>
                </a:extLst>
              </a:tr>
              <a:tr h="370840">
                <a:tc>
                  <a:txBody>
                    <a:bodyPr/>
                    <a:lstStyle/>
                    <a:p>
                      <a:pPr marL="0" indent="0">
                        <a:buFont typeface="Arial" panose="020B0604020202020204" pitchFamily="34" charset="0"/>
                        <a:buNone/>
                      </a:pPr>
                      <a:r>
                        <a:rPr lang="en-US" b="0" baseline="0" dirty="0">
                          <a:solidFill>
                            <a:schemeClr val="tx1">
                              <a:lumMod val="75000"/>
                              <a:lumOff val="25000"/>
                            </a:schemeClr>
                          </a:solidFill>
                        </a:rPr>
                        <a:t>Invitation for Public Comment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1CD3A"/>
                      </a:solidFill>
                      <a:prstDash val="solid"/>
                      <a:round/>
                      <a:headEnd type="none" w="med" len="med"/>
                      <a:tailEnd type="none" w="med" len="med"/>
                    </a:lnT>
                    <a:lnB w="12700" cap="flat" cmpd="sng" algn="ctr">
                      <a:solidFill>
                        <a:srgbClr val="A1CD3A"/>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9314936"/>
                  </a:ext>
                </a:extLst>
              </a:tr>
            </a:tbl>
          </a:graphicData>
        </a:graphic>
      </p:graphicFrame>
      <p:sp>
        <p:nvSpPr>
          <p:cNvPr id="4" name="Footer Placeholder 3"/>
          <p:cNvSpPr>
            <a:spLocks noGrp="1"/>
          </p:cNvSpPr>
          <p:nvPr>
            <p:ph type="ftr" sz="quarter" idx="3"/>
          </p:nvPr>
        </p:nvSpPr>
        <p:spPr/>
        <p:txBody>
          <a:bodyPr/>
          <a:lstStyle/>
          <a:p>
            <a:r>
              <a:rPr lang="en-US" dirty="0"/>
              <a:t>2021-2022 Consolidated Annual Performance Evaluation Report (CAPER)</a:t>
            </a:r>
          </a:p>
        </p:txBody>
      </p:sp>
      <p:sp>
        <p:nvSpPr>
          <p:cNvPr id="5" name="Slide Number Placeholder 4"/>
          <p:cNvSpPr>
            <a:spLocks noGrp="1"/>
          </p:cNvSpPr>
          <p:nvPr>
            <p:ph type="sldNum" sz="quarter" idx="4"/>
          </p:nvPr>
        </p:nvSpPr>
        <p:spPr/>
        <p:txBody>
          <a:bodyPr/>
          <a:lstStyle/>
          <a:p>
            <a:fld id="{7976D2E8-088C-4EF0-9C37-42067C72E511}" type="slidenum">
              <a:rPr lang="en-US" smtClean="0"/>
              <a:pPr/>
              <a:t>2</a:t>
            </a:fld>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79231980"/>
      </p:ext>
    </p:extLst>
  </p:cSld>
  <p:clrMapOvr>
    <a:masterClrMapping/>
  </p:clrMapOvr>
  <mc:AlternateContent xmlns:mc="http://schemas.openxmlformats.org/markup-compatibility/2006" xmlns:p14="http://schemas.microsoft.com/office/powerpoint/2010/main">
    <mc:Choice Requires="p14">
      <p:transition spd="slow" p14:dur="2000" advTm="32241"/>
    </mc:Choice>
    <mc:Fallback xmlns="">
      <p:transition spd="slow" advTm="3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82807"/>
            <a:ext cx="7886700" cy="1325563"/>
          </a:xfrm>
        </p:spPr>
        <p:txBody>
          <a:bodyPr>
            <a:normAutofit/>
          </a:bodyPr>
          <a:lstStyle/>
          <a:p>
            <a:r>
              <a:rPr lang="en-US" dirty="0"/>
              <a:t>HOME Investment Partnerships (HOME)</a:t>
            </a:r>
          </a:p>
        </p:txBody>
      </p:sp>
      <p:sp>
        <p:nvSpPr>
          <p:cNvPr id="6" name="Slide Number Placeholder 5"/>
          <p:cNvSpPr>
            <a:spLocks noGrp="1"/>
          </p:cNvSpPr>
          <p:nvPr>
            <p:ph type="sldNum" sz="quarter" idx="4"/>
          </p:nvPr>
        </p:nvSpPr>
        <p:spPr/>
        <p:txBody>
          <a:bodyPr/>
          <a:lstStyle/>
          <a:p>
            <a:fld id="{7976D2E8-088C-4EF0-9C37-42067C72E511}" type="slidenum">
              <a:rPr lang="en-US" smtClean="0"/>
              <a:pPr/>
              <a:t>20</a:t>
            </a:fld>
            <a:endParaRPr lang="en-US" dirty="0"/>
          </a:p>
        </p:txBody>
      </p:sp>
      <p:sp>
        <p:nvSpPr>
          <p:cNvPr id="7" name="Content Placeholder 2"/>
          <p:cNvSpPr>
            <a:spLocks noGrp="1"/>
          </p:cNvSpPr>
          <p:nvPr>
            <p:ph idx="1"/>
          </p:nvPr>
        </p:nvSpPr>
        <p:spPr>
          <a:xfrm>
            <a:off x="4106349" y="2836697"/>
            <a:ext cx="4409001" cy="2022966"/>
          </a:xfrm>
        </p:spPr>
        <p:txBody>
          <a:bodyPr>
            <a:normAutofit/>
          </a:bodyPr>
          <a:lstStyle/>
          <a:p>
            <a:pPr>
              <a:spcBef>
                <a:spcPts val="0"/>
              </a:spcBef>
              <a:spcAft>
                <a:spcPts val="0"/>
              </a:spcAft>
            </a:pPr>
            <a:endParaRPr lang="en-US" sz="2000" dirty="0"/>
          </a:p>
          <a:p>
            <a:pPr marL="0" indent="0">
              <a:spcBef>
                <a:spcPts val="0"/>
              </a:spcBef>
              <a:spcAft>
                <a:spcPts val="0"/>
              </a:spcAft>
              <a:buNone/>
            </a:pPr>
            <a:r>
              <a:rPr lang="en-US" sz="2000" b="1" dirty="0"/>
              <a:t>HOME Tenant-Based Rental Assistance Program</a:t>
            </a:r>
          </a:p>
          <a:p>
            <a:pPr marL="0" indent="0">
              <a:spcBef>
                <a:spcPts val="0"/>
              </a:spcBef>
              <a:spcAft>
                <a:spcPts val="0"/>
              </a:spcAft>
              <a:buNone/>
            </a:pPr>
            <a:r>
              <a:rPr lang="en-US" sz="1800" dirty="0"/>
              <a:t>12 people assisted</a:t>
            </a:r>
          </a:p>
        </p:txBody>
      </p:sp>
      <p:pic>
        <p:nvPicPr>
          <p:cNvPr id="10" name="Picture 9" descr="C:\Users\THOMASMO\Documents\FH Green Logo Square(1).jpg"/>
          <p:cNvPicPr/>
          <p:nvPr/>
        </p:nvPicPr>
        <p:blipFill rotWithShape="1">
          <a:blip r:embed="rId5">
            <a:extLst>
              <a:ext uri="{28A0092B-C50C-407E-A947-70E740481C1C}">
                <a14:useLocalDpi xmlns:a14="http://schemas.microsoft.com/office/drawing/2010/main" val="0"/>
              </a:ext>
            </a:extLst>
          </a:blip>
          <a:srcRect t="22441" b="23228"/>
          <a:stretch/>
        </p:blipFill>
        <p:spPr bwMode="auto">
          <a:xfrm>
            <a:off x="1162061" y="3072586"/>
            <a:ext cx="1764148" cy="958474"/>
          </a:xfrm>
          <a:prstGeom prst="rect">
            <a:avLst/>
          </a:prstGeom>
          <a:noFill/>
          <a:ln>
            <a:noFill/>
          </a:ln>
          <a:extLst>
            <a:ext uri="{53640926-AAD7-44D8-BBD7-CCE9431645EC}">
              <a14:shadowObscured xmlns:a14="http://schemas.microsoft.com/office/drawing/2010/main"/>
            </a:ext>
          </a:extLst>
        </p:spPr>
      </p:pic>
      <p:sp>
        <p:nvSpPr>
          <p:cNvPr id="12"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16034787"/>
      </p:ext>
    </p:extLst>
  </p:cSld>
  <p:clrMapOvr>
    <a:masterClrMapping/>
  </p:clrMapOvr>
  <mc:AlternateContent xmlns:mc="http://schemas.openxmlformats.org/markup-compatibility/2006" xmlns:p14="http://schemas.microsoft.com/office/powerpoint/2010/main">
    <mc:Choice Requires="p14">
      <p:transition spd="slow" p14:dur="2000" advTm="18995"/>
    </mc:Choice>
    <mc:Fallback xmlns="">
      <p:transition spd="slow" advTm="18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82282"/>
            <a:ext cx="7886700" cy="1325563"/>
          </a:xfrm>
        </p:spPr>
        <p:txBody>
          <a:bodyPr>
            <a:normAutofit/>
          </a:bodyPr>
          <a:lstStyle/>
          <a:p>
            <a:r>
              <a:rPr lang="en-US" dirty="0"/>
              <a:t>Housing Opportunities for People with AIDS (HOPWA)</a:t>
            </a:r>
          </a:p>
        </p:txBody>
      </p:sp>
      <p:sp>
        <p:nvSpPr>
          <p:cNvPr id="6" name="Slide Number Placeholder 5"/>
          <p:cNvSpPr>
            <a:spLocks noGrp="1"/>
          </p:cNvSpPr>
          <p:nvPr>
            <p:ph type="sldNum" sz="quarter" idx="4"/>
          </p:nvPr>
        </p:nvSpPr>
        <p:spPr/>
        <p:txBody>
          <a:bodyPr/>
          <a:lstStyle/>
          <a:p>
            <a:fld id="{7976D2E8-088C-4EF0-9C37-42067C72E511}" type="slidenum">
              <a:rPr lang="en-US" smtClean="0"/>
              <a:pPr/>
              <a:t>21</a:t>
            </a:fld>
            <a:endParaRPr lang="en-US" dirty="0"/>
          </a:p>
        </p:txBody>
      </p:sp>
      <p:pic>
        <p:nvPicPr>
          <p:cNvPr id="9"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3171515"/>
            <a:ext cx="1674310" cy="1674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sp>
        <p:nvSpPr>
          <p:cNvPr id="8" name="Content Placeholder 2"/>
          <p:cNvSpPr>
            <a:spLocks noGrp="1"/>
          </p:cNvSpPr>
          <p:nvPr>
            <p:ph idx="1"/>
          </p:nvPr>
        </p:nvSpPr>
        <p:spPr>
          <a:xfrm>
            <a:off x="2633472" y="2860243"/>
            <a:ext cx="5881879" cy="3094330"/>
          </a:xfrm>
        </p:spPr>
        <p:txBody>
          <a:bodyPr>
            <a:normAutofit/>
          </a:bodyPr>
          <a:lstStyle/>
          <a:p>
            <a:pPr marL="0" indent="0">
              <a:spcBef>
                <a:spcPts val="0"/>
              </a:spcBef>
              <a:spcAft>
                <a:spcPts val="0"/>
              </a:spcAft>
              <a:buNone/>
            </a:pPr>
            <a:r>
              <a:rPr lang="en-US" sz="2000" b="1" dirty="0"/>
              <a:t>Rapid Rehousing; Short-term Rent, Mortgage, and Utility Assistance; Tenant-Based Rental Assistance; or Housing through Short-term or Transitional Facilities</a:t>
            </a:r>
          </a:p>
          <a:p>
            <a:pPr marL="0" indent="0">
              <a:spcBef>
                <a:spcPts val="0"/>
              </a:spcBef>
              <a:spcAft>
                <a:spcPts val="0"/>
              </a:spcAft>
              <a:buNone/>
            </a:pPr>
            <a:r>
              <a:rPr lang="en-US" sz="1800" dirty="0"/>
              <a:t>74 people assisted</a:t>
            </a:r>
          </a:p>
          <a:p>
            <a:pPr marL="0" indent="0">
              <a:spcBef>
                <a:spcPts val="0"/>
              </a:spcBef>
              <a:spcAft>
                <a:spcPts val="0"/>
              </a:spcAft>
              <a:buNone/>
            </a:pPr>
            <a:endParaRPr lang="en-US" sz="1900" b="1" dirty="0"/>
          </a:p>
          <a:p>
            <a:pPr marL="0" indent="0">
              <a:spcBef>
                <a:spcPts val="0"/>
              </a:spcBef>
              <a:spcAft>
                <a:spcPts val="0"/>
              </a:spcAft>
              <a:buNone/>
            </a:pPr>
            <a:r>
              <a:rPr lang="en-US" sz="1900" b="1" dirty="0"/>
              <a:t>Supportive Services; Referral and Housing Services; or Non-Housing Services</a:t>
            </a:r>
          </a:p>
          <a:p>
            <a:pPr marL="0" indent="0">
              <a:spcBef>
                <a:spcPts val="0"/>
              </a:spcBef>
              <a:spcAft>
                <a:spcPts val="0"/>
              </a:spcAft>
              <a:buNone/>
            </a:pPr>
            <a:r>
              <a:rPr lang="en-US" sz="1800" dirty="0"/>
              <a:t>610 people assisted</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871937944"/>
      </p:ext>
    </p:extLst>
  </p:cSld>
  <p:clrMapOvr>
    <a:masterClrMapping/>
  </p:clrMapOvr>
  <mc:AlternateContent xmlns:mc="http://schemas.openxmlformats.org/markup-compatibility/2006" xmlns:p14="http://schemas.microsoft.com/office/powerpoint/2010/main">
    <mc:Choice Requires="p14">
      <p:transition spd="slow" p14:dur="2000" advTm="20554"/>
    </mc:Choice>
    <mc:Fallback xmlns="">
      <p:transition spd="slow" advTm="205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68784"/>
            <a:ext cx="7886700" cy="1325563"/>
          </a:xfrm>
        </p:spPr>
        <p:txBody>
          <a:bodyPr/>
          <a:lstStyle/>
          <a:p>
            <a:r>
              <a:rPr lang="en-US" dirty="0">
                <a:solidFill>
                  <a:srgbClr val="404040"/>
                </a:solidFill>
              </a:rPr>
              <a:t>Priority</a:t>
            </a:r>
            <a:r>
              <a:rPr lang="en-US" dirty="0"/>
              <a:t>: Public Infrastructure and Facilities</a:t>
            </a:r>
          </a:p>
        </p:txBody>
      </p:sp>
      <p:sp>
        <p:nvSpPr>
          <p:cNvPr id="3" name="Content Placeholder 2"/>
          <p:cNvSpPr>
            <a:spLocks noGrp="1"/>
          </p:cNvSpPr>
          <p:nvPr>
            <p:ph idx="1"/>
          </p:nvPr>
        </p:nvSpPr>
        <p:spPr>
          <a:xfrm>
            <a:off x="628650" y="2501798"/>
            <a:ext cx="7886700" cy="998656"/>
          </a:xfrm>
        </p:spPr>
        <p:txBody>
          <a:bodyPr/>
          <a:lstStyle/>
          <a:p>
            <a:pPr marL="0" indent="0">
              <a:buNone/>
            </a:pPr>
            <a:r>
              <a:rPr lang="en-US" dirty="0"/>
              <a:t>Provide public infrastructure and facilities improvements to strengthen neighborhood revitalization.</a:t>
            </a:r>
          </a:p>
        </p:txBody>
      </p:sp>
      <p:sp>
        <p:nvSpPr>
          <p:cNvPr id="6" name="Slide Number Placeholder 5"/>
          <p:cNvSpPr>
            <a:spLocks noGrp="1"/>
          </p:cNvSpPr>
          <p:nvPr>
            <p:ph type="sldNum" sz="quarter" idx="4"/>
          </p:nvPr>
        </p:nvSpPr>
        <p:spPr/>
        <p:txBody>
          <a:bodyPr/>
          <a:lstStyle/>
          <a:p>
            <a:fld id="{7976D2E8-088C-4EF0-9C37-42067C72E511}" type="slidenum">
              <a:rPr lang="en-US" smtClean="0"/>
              <a:pPr/>
              <a:t>22</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523101066"/>
              </p:ext>
            </p:extLst>
          </p:nvPr>
        </p:nvGraphicFramePr>
        <p:xfrm>
          <a:off x="628650" y="3804906"/>
          <a:ext cx="7886701" cy="741680"/>
        </p:xfrm>
        <a:graphic>
          <a:graphicData uri="http://schemas.openxmlformats.org/drawingml/2006/table">
            <a:tbl>
              <a:tblPr firstRow="1" bandRow="1">
                <a:tableStyleId>{5C22544A-7EE6-4342-B048-85BDC9FD1C3A}</a:tableStyleId>
              </a:tblPr>
              <a:tblGrid>
                <a:gridCol w="4251575">
                  <a:extLst>
                    <a:ext uri="{9D8B030D-6E8A-4147-A177-3AD203B41FA5}">
                      <a16:colId xmlns:a16="http://schemas.microsoft.com/office/drawing/2014/main" val="2594021382"/>
                    </a:ext>
                  </a:extLst>
                </a:gridCol>
                <a:gridCol w="1817563">
                  <a:extLst>
                    <a:ext uri="{9D8B030D-6E8A-4147-A177-3AD203B41FA5}">
                      <a16:colId xmlns:a16="http://schemas.microsoft.com/office/drawing/2014/main" val="2636515968"/>
                    </a:ext>
                  </a:extLst>
                </a:gridCol>
                <a:gridCol w="1817563">
                  <a:extLst>
                    <a:ext uri="{9D8B030D-6E8A-4147-A177-3AD203B41FA5}">
                      <a16:colId xmlns:a16="http://schemas.microsoft.com/office/drawing/2014/main" val="1933343241"/>
                    </a:ext>
                  </a:extLst>
                </a:gridCol>
              </a:tblGrid>
              <a:tr h="370840">
                <a:tc>
                  <a:txBody>
                    <a:bodyPr/>
                    <a:lstStyle/>
                    <a:p>
                      <a:pPr algn="ctr"/>
                      <a:r>
                        <a:rPr lang="en-US" dirty="0">
                          <a:solidFill>
                            <a:schemeClr val="bg1"/>
                          </a:solidFill>
                        </a:rPr>
                        <a:t>2021-2022</a:t>
                      </a:r>
                      <a:r>
                        <a:rPr lang="en-US" baseline="0" dirty="0">
                          <a:solidFill>
                            <a:schemeClr val="bg1"/>
                          </a:solidFill>
                        </a:rPr>
                        <a:t> </a:t>
                      </a:r>
                      <a:r>
                        <a:rPr lang="en-US" dirty="0">
                          <a:solidFill>
                            <a:schemeClr val="bg1"/>
                          </a:solidFill>
                        </a:rPr>
                        <a:t>Goal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Expected</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Actual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extLst>
                  <a:ext uri="{0D108BD9-81ED-4DB2-BD59-A6C34878D82A}">
                    <a16:rowId xmlns:a16="http://schemas.microsoft.com/office/drawing/2014/main" val="548503446"/>
                  </a:ext>
                </a:extLst>
              </a:tr>
              <a:tr h="370840">
                <a:tc>
                  <a:txBody>
                    <a:bodyPr/>
                    <a:lstStyle/>
                    <a:p>
                      <a:r>
                        <a:rPr lang="en-US" dirty="0">
                          <a:solidFill>
                            <a:srgbClr val="404040"/>
                          </a:solidFill>
                        </a:rPr>
                        <a:t>Public Facility</a:t>
                      </a:r>
                      <a:r>
                        <a:rPr lang="en-US" baseline="0" dirty="0">
                          <a:solidFill>
                            <a:srgbClr val="404040"/>
                          </a:solidFill>
                        </a:rPr>
                        <a:t> or Infrastructure Activities</a:t>
                      </a:r>
                      <a:endParaRPr lang="en-US" dirty="0">
                        <a:solidFill>
                          <a:srgbClr val="404040"/>
                        </a:solidFill>
                      </a:endParaRP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10,000</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72,873</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2038106313"/>
                  </a:ext>
                </a:extLst>
              </a:tr>
            </a:tbl>
          </a:graphicData>
        </a:graphic>
      </p:graphicFrame>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072071212"/>
      </p:ext>
    </p:extLst>
  </p:cSld>
  <p:clrMapOvr>
    <a:masterClrMapping/>
  </p:clrMapOvr>
  <mc:AlternateContent xmlns:mc="http://schemas.openxmlformats.org/markup-compatibility/2006" xmlns:p14="http://schemas.microsoft.com/office/powerpoint/2010/main">
    <mc:Choice Requires="p14">
      <p:transition spd="slow" p14:dur="2000" advTm="21150"/>
    </mc:Choice>
    <mc:Fallback xmlns="">
      <p:transition spd="slow" advTm="21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Street Improvements</a:t>
            </a:r>
          </a:p>
        </p:txBody>
      </p:sp>
      <p:sp>
        <p:nvSpPr>
          <p:cNvPr id="3" name="Content Placeholder 2"/>
          <p:cNvSpPr>
            <a:spLocks noGrp="1"/>
          </p:cNvSpPr>
          <p:nvPr>
            <p:ph idx="1"/>
          </p:nvPr>
        </p:nvSpPr>
        <p:spPr>
          <a:xfrm>
            <a:off x="628650" y="2809036"/>
            <a:ext cx="3775099" cy="1836117"/>
          </a:xfrm>
        </p:spPr>
        <p:txBody>
          <a:bodyPr>
            <a:normAutofit/>
          </a:bodyPr>
          <a:lstStyle/>
          <a:p>
            <a:pPr marL="0" indent="0">
              <a:lnSpc>
                <a:spcPct val="100000"/>
              </a:lnSpc>
              <a:spcBef>
                <a:spcPts val="0"/>
              </a:spcBef>
              <a:spcAft>
                <a:spcPts val="0"/>
              </a:spcAft>
              <a:buNone/>
            </a:pPr>
            <a:r>
              <a:rPr lang="en-US" sz="2000" b="1" dirty="0"/>
              <a:t>Burroughs Elementary Neighborhood Street Reconstruction – Phase One</a:t>
            </a:r>
            <a:endParaRPr lang="en-US" sz="2000" dirty="0"/>
          </a:p>
          <a:p>
            <a:pPr marL="0" indent="0">
              <a:lnSpc>
                <a:spcPct val="100000"/>
              </a:lnSpc>
              <a:spcBef>
                <a:spcPts val="0"/>
              </a:spcBef>
              <a:spcAft>
                <a:spcPts val="0"/>
              </a:spcAft>
              <a:buNone/>
            </a:pPr>
            <a:r>
              <a:rPr lang="en-US" sz="1600" dirty="0"/>
              <a:t>City of Fresno </a:t>
            </a:r>
            <a:br>
              <a:rPr lang="en-US" sz="1600" dirty="0"/>
            </a:br>
            <a:r>
              <a:rPr lang="en-US" sz="1600" dirty="0"/>
              <a:t>Public Works Department</a:t>
            </a:r>
            <a:endParaRPr lang="en-US" sz="2000" dirty="0"/>
          </a:p>
          <a:p>
            <a:pPr marL="0" indent="0">
              <a:lnSpc>
                <a:spcPct val="100000"/>
              </a:lnSpc>
              <a:spcBef>
                <a:spcPts val="0"/>
              </a:spcBef>
              <a:spcAft>
                <a:spcPts val="0"/>
              </a:spcAft>
              <a:buNone/>
            </a:pPr>
            <a:r>
              <a:rPr lang="en-US" sz="1600" dirty="0"/>
              <a:t>6,740 people</a:t>
            </a:r>
          </a:p>
        </p:txBody>
      </p:sp>
      <p:sp>
        <p:nvSpPr>
          <p:cNvPr id="6" name="Slide Number Placeholder 5"/>
          <p:cNvSpPr>
            <a:spLocks noGrp="1"/>
          </p:cNvSpPr>
          <p:nvPr>
            <p:ph type="sldNum" sz="quarter" idx="4"/>
          </p:nvPr>
        </p:nvSpPr>
        <p:spPr/>
        <p:txBody>
          <a:bodyPr/>
          <a:lstStyle/>
          <a:p>
            <a:fld id="{7976D2E8-088C-4EF0-9C37-42067C72E511}" type="slidenum">
              <a:rPr lang="en-US" smtClean="0"/>
              <a:pPr/>
              <a:t>23</a:t>
            </a:fld>
            <a:endParaRPr lang="en-US" dirty="0"/>
          </a:p>
        </p:txBody>
      </p:sp>
      <p:sp>
        <p:nvSpPr>
          <p:cNvPr id="11"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Picture 3"/>
          <p:cNvPicPr>
            <a:picLocks noChangeAspect="1"/>
          </p:cNvPicPr>
          <p:nvPr/>
        </p:nvPicPr>
        <p:blipFill>
          <a:blip r:embed="rId5"/>
          <a:stretch>
            <a:fillRect/>
          </a:stretch>
        </p:blipFill>
        <p:spPr>
          <a:xfrm>
            <a:off x="4692842" y="1630140"/>
            <a:ext cx="3372023" cy="4197566"/>
          </a:xfrm>
          <a:prstGeom prst="rect">
            <a:avLst/>
          </a:prstGeom>
          <a:effectLst>
            <a:outerShdw blurRad="63500" sx="102000" sy="102000" algn="ctr" rotWithShape="0">
              <a:prstClr val="black">
                <a:alpha val="40000"/>
              </a:prstClr>
            </a:outerShdw>
          </a:effectLst>
        </p:spPr>
      </p:pic>
      <p:sp>
        <p:nvSpPr>
          <p:cNvPr id="5" name="Rectangle 4"/>
          <p:cNvSpPr/>
          <p:nvPr/>
        </p:nvSpPr>
        <p:spPr>
          <a:xfrm>
            <a:off x="5435194" y="1967790"/>
            <a:ext cx="1814169" cy="3518610"/>
          </a:xfrm>
          <a:prstGeom prst="rect">
            <a:avLst/>
          </a:prstGeom>
          <a:noFill/>
          <a:ln w="57150">
            <a:solidFill>
              <a:srgbClr val="18B8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307278203"/>
      </p:ext>
    </p:extLst>
  </p:cSld>
  <p:clrMapOvr>
    <a:masterClrMapping/>
  </p:clrMapOvr>
  <mc:AlternateContent xmlns:mc="http://schemas.openxmlformats.org/markup-compatibility/2006" xmlns:p14="http://schemas.microsoft.com/office/powerpoint/2010/main">
    <mc:Choice Requires="p14">
      <p:transition spd="slow" p14:dur="2000" advTm="17056"/>
    </mc:Choice>
    <mc:Fallback xmlns="">
      <p:transition spd="slow" advTm="17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4333768" cy="1325563"/>
          </a:xfrm>
        </p:spPr>
        <p:txBody>
          <a:bodyPr>
            <a:normAutofit/>
          </a:bodyPr>
          <a:lstStyle/>
          <a:p>
            <a:r>
              <a:rPr lang="en-US" dirty="0"/>
              <a:t>Street Improvements</a:t>
            </a:r>
          </a:p>
        </p:txBody>
      </p:sp>
      <p:sp>
        <p:nvSpPr>
          <p:cNvPr id="3" name="Content Placeholder 2"/>
          <p:cNvSpPr>
            <a:spLocks noGrp="1"/>
          </p:cNvSpPr>
          <p:nvPr>
            <p:ph idx="1"/>
          </p:nvPr>
        </p:nvSpPr>
        <p:spPr>
          <a:xfrm>
            <a:off x="628651" y="2188395"/>
            <a:ext cx="3419368" cy="3988567"/>
          </a:xfrm>
        </p:spPr>
        <p:txBody>
          <a:bodyPr>
            <a:normAutofit/>
          </a:bodyPr>
          <a:lstStyle/>
          <a:p>
            <a:pPr marL="0" indent="0">
              <a:buNone/>
            </a:pPr>
            <a:r>
              <a:rPr lang="en-US" sz="2000" b="1" dirty="0"/>
              <a:t>West Fresno Elementary &amp; MLK Neighborhood Street Improvements</a:t>
            </a:r>
            <a:br>
              <a:rPr lang="en-US" sz="2000" dirty="0"/>
            </a:br>
            <a:r>
              <a:rPr lang="en-US" sz="1600" dirty="0"/>
              <a:t>City of Fresno </a:t>
            </a:r>
            <a:br>
              <a:rPr lang="en-US" sz="1600" dirty="0"/>
            </a:br>
            <a:r>
              <a:rPr lang="en-US" sz="1600" dirty="0"/>
              <a:t>Public Works Department</a:t>
            </a:r>
            <a:br>
              <a:rPr lang="en-US" sz="2000" dirty="0"/>
            </a:br>
            <a:r>
              <a:rPr lang="en-US" sz="1600" dirty="0"/>
              <a:t>3,665 people</a:t>
            </a:r>
          </a:p>
        </p:txBody>
      </p:sp>
      <p:sp>
        <p:nvSpPr>
          <p:cNvPr id="6" name="Slide Number Placeholder 5"/>
          <p:cNvSpPr>
            <a:spLocks noGrp="1"/>
          </p:cNvSpPr>
          <p:nvPr>
            <p:ph type="sldNum" sz="quarter" idx="4"/>
          </p:nvPr>
        </p:nvSpPr>
        <p:spPr/>
        <p:txBody>
          <a:bodyPr/>
          <a:lstStyle/>
          <a:p>
            <a:fld id="{7976D2E8-088C-4EF0-9C37-42067C72E511}" type="slidenum">
              <a:rPr lang="en-US" smtClean="0"/>
              <a:pPr/>
              <a:t>24</a:t>
            </a:fld>
            <a:endParaRPr lang="en-US" dirty="0"/>
          </a:p>
        </p:txBody>
      </p:sp>
      <p:sp>
        <p:nvSpPr>
          <p:cNvPr id="12"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Picture 3"/>
          <p:cNvPicPr>
            <a:picLocks noChangeAspect="1"/>
          </p:cNvPicPr>
          <p:nvPr/>
        </p:nvPicPr>
        <p:blipFill>
          <a:blip r:embed="rId5"/>
          <a:stretch>
            <a:fillRect/>
          </a:stretch>
        </p:blipFill>
        <p:spPr>
          <a:xfrm>
            <a:off x="4428428" y="1870078"/>
            <a:ext cx="4369025" cy="3549832"/>
          </a:xfrm>
          <a:prstGeom prst="rect">
            <a:avLst/>
          </a:prstGeom>
          <a:effectLst>
            <a:outerShdw blurRad="63500" sx="102000" sy="102000" algn="ctr" rotWithShape="0">
              <a:prstClr val="black">
                <a:alpha val="40000"/>
              </a:prstClr>
            </a:outerShdw>
          </a:effectLst>
        </p:spPr>
      </p:pic>
      <p:cxnSp>
        <p:nvCxnSpPr>
          <p:cNvPr id="11" name="Straight Connector 10"/>
          <p:cNvCxnSpPr/>
          <p:nvPr/>
        </p:nvCxnSpPr>
        <p:spPr>
          <a:xfrm>
            <a:off x="5354726" y="3145536"/>
            <a:ext cx="863194" cy="0"/>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5354726" y="3145536"/>
            <a:ext cx="7315" cy="1060704"/>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4609790" y="4200906"/>
            <a:ext cx="752251" cy="762"/>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623207" y="4203192"/>
            <a:ext cx="7315" cy="1060704"/>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23207" y="5263896"/>
            <a:ext cx="2863443" cy="0"/>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7486650" y="4555253"/>
            <a:ext cx="3658" cy="708643"/>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486650" y="4555253"/>
            <a:ext cx="565429" cy="0"/>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8052079" y="4182678"/>
            <a:ext cx="0" cy="374836"/>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217920" y="4182678"/>
            <a:ext cx="1834159" cy="0"/>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6217919" y="3144013"/>
            <a:ext cx="1" cy="1038665"/>
          </a:xfrm>
          <a:prstGeom prst="line">
            <a:avLst/>
          </a:prstGeom>
          <a:ln w="57150" cap="rnd">
            <a:solidFill>
              <a:srgbClr val="18B89D"/>
            </a:solidFill>
          </a:ln>
        </p:spPr>
        <p:style>
          <a:lnRef idx="1">
            <a:schemeClr val="accent1"/>
          </a:lnRef>
          <a:fillRef idx="0">
            <a:schemeClr val="accent1"/>
          </a:fillRef>
          <a:effectRef idx="0">
            <a:schemeClr val="accent1"/>
          </a:effectRef>
          <a:fontRef idx="minor">
            <a:schemeClr val="tx1"/>
          </a:fontRef>
        </p:style>
      </p:cxn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502322216"/>
      </p:ext>
    </p:extLst>
  </p:cSld>
  <p:clrMapOvr>
    <a:masterClrMapping/>
  </p:clrMapOvr>
  <mc:AlternateContent xmlns:mc="http://schemas.openxmlformats.org/markup-compatibility/2006" xmlns:p14="http://schemas.microsoft.com/office/powerpoint/2010/main">
    <mc:Choice Requires="p14">
      <p:transition spd="slow" p14:dur="2000" advTm="14672"/>
    </mc:Choice>
    <mc:Fallback xmlns="">
      <p:transition spd="slow" advTm="1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Additional Public Facilities and Public Improvements Underway</a:t>
            </a:r>
          </a:p>
        </p:txBody>
      </p:sp>
      <p:sp>
        <p:nvSpPr>
          <p:cNvPr id="3" name="Content Placeholder 2"/>
          <p:cNvSpPr>
            <a:spLocks noGrp="1"/>
          </p:cNvSpPr>
          <p:nvPr>
            <p:ph idx="1"/>
          </p:nvPr>
        </p:nvSpPr>
        <p:spPr>
          <a:xfrm>
            <a:off x="628650" y="1591709"/>
            <a:ext cx="7886700" cy="4351338"/>
          </a:xfrm>
        </p:spPr>
        <p:txBody>
          <a:bodyPr>
            <a:normAutofit fontScale="85000" lnSpcReduction="20000"/>
          </a:bodyPr>
          <a:lstStyle/>
          <a:p>
            <a:endParaRPr lang="en-US" dirty="0"/>
          </a:p>
          <a:p>
            <a:r>
              <a:rPr lang="en-US" dirty="0"/>
              <a:t>The Webster Community Canal Barricade </a:t>
            </a:r>
          </a:p>
          <a:p>
            <a:r>
              <a:rPr lang="en-US" dirty="0"/>
              <a:t>The Burroughs Elementary Neighborhood Street Reconstruction – Phase II </a:t>
            </a:r>
          </a:p>
          <a:p>
            <a:r>
              <a:rPr lang="en-US" dirty="0"/>
              <a:t>The Ivy-Annadale to Chester Neighborhood Street Improvements </a:t>
            </a:r>
          </a:p>
          <a:p>
            <a:r>
              <a:rPr lang="en-US" dirty="0"/>
              <a:t>The Ericson Elementary Neighborhood Street Reconstruction </a:t>
            </a:r>
          </a:p>
          <a:p>
            <a:r>
              <a:rPr lang="en-US" dirty="0"/>
              <a:t>The Highway City Neighborhood Street Reconstruction </a:t>
            </a:r>
          </a:p>
          <a:p>
            <a:r>
              <a:rPr lang="en-US" dirty="0"/>
              <a:t>The Yosemite Middle School Complete Streets Design </a:t>
            </a:r>
          </a:p>
          <a:p>
            <a:r>
              <a:rPr lang="en-US" dirty="0"/>
              <a:t>The Maple-Gettysburg-Holland Street Reconstruction </a:t>
            </a:r>
          </a:p>
          <a:p>
            <a:r>
              <a:rPr lang="en-US" dirty="0"/>
              <a:t>The Olive-Maple-Whitney-Chestnut Street Reconstruction </a:t>
            </a:r>
          </a:p>
          <a:p>
            <a:r>
              <a:rPr lang="en-US" dirty="0"/>
              <a:t>The Shields-Cedar-Dakota-Maple Street Reconstruction </a:t>
            </a:r>
          </a:p>
        </p:txBody>
      </p:sp>
      <p:sp>
        <p:nvSpPr>
          <p:cNvPr id="6" name="Slide Number Placeholder 5"/>
          <p:cNvSpPr>
            <a:spLocks noGrp="1"/>
          </p:cNvSpPr>
          <p:nvPr>
            <p:ph type="sldNum" sz="quarter" idx="4"/>
          </p:nvPr>
        </p:nvSpPr>
        <p:spPr/>
        <p:txBody>
          <a:bodyPr/>
          <a:lstStyle/>
          <a:p>
            <a:fld id="{7976D2E8-088C-4EF0-9C37-42067C72E511}" type="slidenum">
              <a:rPr lang="en-US" smtClean="0"/>
              <a:pPr/>
              <a:t>25</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291853803"/>
      </p:ext>
    </p:extLst>
  </p:cSld>
  <p:clrMapOvr>
    <a:masterClrMapping/>
  </p:clrMapOvr>
  <mc:AlternateContent xmlns:mc="http://schemas.openxmlformats.org/markup-compatibility/2006" xmlns:p14="http://schemas.microsoft.com/office/powerpoint/2010/main">
    <mc:Choice Requires="p14">
      <p:transition spd="slow" p14:dur="2000" advTm="53246"/>
    </mc:Choice>
    <mc:Fallback xmlns="">
      <p:transition spd="slow" advTm="53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Park Facilities Improvements</a:t>
            </a:r>
          </a:p>
        </p:txBody>
      </p:sp>
      <p:sp>
        <p:nvSpPr>
          <p:cNvPr id="6" name="Slide Number Placeholder 5"/>
          <p:cNvSpPr>
            <a:spLocks noGrp="1"/>
          </p:cNvSpPr>
          <p:nvPr>
            <p:ph type="sldNum" sz="quarter" idx="4"/>
          </p:nvPr>
        </p:nvSpPr>
        <p:spPr/>
        <p:txBody>
          <a:bodyPr/>
          <a:lstStyle/>
          <a:p>
            <a:fld id="{7976D2E8-088C-4EF0-9C37-42067C72E511}" type="slidenum">
              <a:rPr lang="en-US" smtClean="0"/>
              <a:pPr/>
              <a:t>26</a:t>
            </a:fld>
            <a:endParaRPr lang="en-US" dirty="0"/>
          </a:p>
        </p:txBody>
      </p:sp>
      <p:sp>
        <p:nvSpPr>
          <p:cNvPr id="8" name="Content Placeholder 2"/>
          <p:cNvSpPr txBox="1">
            <a:spLocks/>
          </p:cNvSpPr>
          <p:nvPr/>
        </p:nvSpPr>
        <p:spPr>
          <a:xfrm>
            <a:off x="628651" y="2054831"/>
            <a:ext cx="2761821" cy="4122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Font typeface="Arial" panose="020B0604020202020204" pitchFamily="34" charset="0"/>
              <a:buNone/>
            </a:pPr>
            <a:r>
              <a:rPr lang="en-US" sz="2000" b="1" dirty="0"/>
              <a:t>Learner Pool Designs</a:t>
            </a:r>
            <a:br>
              <a:rPr lang="en-US" sz="2000" dirty="0"/>
            </a:br>
            <a:r>
              <a:rPr lang="en-US" sz="1600" dirty="0"/>
              <a:t>City of Fresno </a:t>
            </a:r>
            <a:br>
              <a:rPr lang="en-US" sz="1600" dirty="0"/>
            </a:br>
            <a:r>
              <a:rPr lang="en-US" sz="1600" dirty="0"/>
              <a:t>PARCS Department</a:t>
            </a:r>
            <a:br>
              <a:rPr lang="en-US" sz="2000" dirty="0"/>
            </a:br>
            <a:r>
              <a:rPr lang="en-US" sz="1600" dirty="0"/>
              <a:t>20,175 people</a:t>
            </a:r>
          </a:p>
          <a:p>
            <a:pPr marL="0" indent="0">
              <a:lnSpc>
                <a:spcPct val="100000"/>
              </a:lnSpc>
              <a:spcBef>
                <a:spcPts val="0"/>
              </a:spcBef>
              <a:spcAft>
                <a:spcPts val="0"/>
              </a:spcAft>
              <a:buNone/>
            </a:pPr>
            <a:endParaRPr lang="en-US" sz="2000" b="1" dirty="0"/>
          </a:p>
          <a:p>
            <a:pPr marL="0" indent="0">
              <a:lnSpc>
                <a:spcPct val="100000"/>
              </a:lnSpc>
              <a:spcBef>
                <a:spcPts val="0"/>
              </a:spcBef>
              <a:spcAft>
                <a:spcPts val="0"/>
              </a:spcAft>
              <a:buNone/>
            </a:pPr>
            <a:r>
              <a:rPr lang="en-US" sz="2000" b="1" dirty="0"/>
              <a:t>Cary Park Lighting Improvements</a:t>
            </a:r>
            <a:br>
              <a:rPr lang="en-US" sz="2000" dirty="0"/>
            </a:br>
            <a:r>
              <a:rPr lang="en-US" sz="1600" dirty="0"/>
              <a:t>City of Fresno </a:t>
            </a:r>
            <a:br>
              <a:rPr lang="en-US" sz="1600" dirty="0"/>
            </a:br>
            <a:r>
              <a:rPr lang="en-US" sz="1600" dirty="0"/>
              <a:t>PARCS Department</a:t>
            </a:r>
            <a:br>
              <a:rPr lang="en-US" sz="2000" dirty="0"/>
            </a:br>
            <a:r>
              <a:rPr lang="en-US" sz="1600" dirty="0"/>
              <a:t>3,700 people</a:t>
            </a:r>
          </a:p>
        </p:txBody>
      </p:sp>
      <p:sp>
        <p:nvSpPr>
          <p:cNvPr id="9" name="Content Placeholder 2"/>
          <p:cNvSpPr txBox="1">
            <a:spLocks/>
          </p:cNvSpPr>
          <p:nvPr/>
        </p:nvSpPr>
        <p:spPr>
          <a:xfrm>
            <a:off x="3801652" y="2065105"/>
            <a:ext cx="2761821" cy="4122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Romain Challenger Course Improvements</a:t>
            </a:r>
            <a:br>
              <a:rPr lang="en-US" sz="2000" dirty="0"/>
            </a:br>
            <a:r>
              <a:rPr lang="en-US" sz="1600" dirty="0"/>
              <a:t>City of Fresno </a:t>
            </a:r>
            <a:br>
              <a:rPr lang="en-US" sz="1600" dirty="0"/>
            </a:br>
            <a:r>
              <a:rPr lang="en-US" sz="1600" dirty="0"/>
              <a:t>PARCS Department</a:t>
            </a:r>
            <a:br>
              <a:rPr lang="en-US" sz="2000" dirty="0"/>
            </a:br>
            <a:r>
              <a:rPr lang="en-US" sz="1600" dirty="0"/>
              <a:t>6,740 people</a:t>
            </a:r>
          </a:p>
          <a:p>
            <a:pPr marL="0" indent="0">
              <a:buNone/>
            </a:pPr>
            <a:r>
              <a:rPr lang="en-US" sz="2000" b="1" dirty="0"/>
              <a:t>Ted C. Wills Park Improvements</a:t>
            </a:r>
            <a:br>
              <a:rPr lang="en-US" sz="2000" dirty="0"/>
            </a:br>
            <a:r>
              <a:rPr lang="en-US" sz="1600" dirty="0"/>
              <a:t>City of Fresno </a:t>
            </a:r>
            <a:br>
              <a:rPr lang="en-US" sz="1600" dirty="0"/>
            </a:br>
            <a:r>
              <a:rPr lang="en-US" sz="1600" dirty="0"/>
              <a:t>PARCS Department</a:t>
            </a:r>
            <a:br>
              <a:rPr lang="en-US" sz="2000" dirty="0"/>
            </a:br>
            <a:r>
              <a:rPr lang="en-US" sz="1600" dirty="0"/>
              <a:t>12,710 people</a:t>
            </a:r>
          </a:p>
        </p:txBody>
      </p:sp>
      <p:sp>
        <p:nvSpPr>
          <p:cNvPr id="13"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4589" y="2185248"/>
            <a:ext cx="2164122" cy="258395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08998965"/>
      </p:ext>
    </p:extLst>
  </p:cSld>
  <p:clrMapOvr>
    <a:masterClrMapping/>
  </p:clrMapOvr>
  <mc:AlternateContent xmlns:mc="http://schemas.openxmlformats.org/markup-compatibility/2006" xmlns:p14="http://schemas.microsoft.com/office/powerpoint/2010/main">
    <mc:Choice Requires="p14">
      <p:transition spd="slow" p14:dur="2000" advTm="85483"/>
    </mc:Choice>
    <mc:Fallback xmlns="">
      <p:transition spd="slow" advTm="85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Park Facilities Improvements</a:t>
            </a:r>
          </a:p>
        </p:txBody>
      </p:sp>
      <p:sp>
        <p:nvSpPr>
          <p:cNvPr id="6" name="Slide Number Placeholder 5"/>
          <p:cNvSpPr>
            <a:spLocks noGrp="1"/>
          </p:cNvSpPr>
          <p:nvPr>
            <p:ph type="sldNum" sz="quarter" idx="4"/>
          </p:nvPr>
        </p:nvSpPr>
        <p:spPr/>
        <p:txBody>
          <a:bodyPr/>
          <a:lstStyle/>
          <a:p>
            <a:fld id="{7976D2E8-088C-4EF0-9C37-42067C72E511}" type="slidenum">
              <a:rPr lang="en-US" smtClean="0"/>
              <a:pPr/>
              <a:t>27</a:t>
            </a:fld>
            <a:endParaRPr lang="en-US" dirty="0"/>
          </a:p>
        </p:txBody>
      </p:sp>
      <p:sp>
        <p:nvSpPr>
          <p:cNvPr id="8" name="Content Placeholder 2"/>
          <p:cNvSpPr txBox="1">
            <a:spLocks/>
          </p:cNvSpPr>
          <p:nvPr/>
        </p:nvSpPr>
        <p:spPr>
          <a:xfrm>
            <a:off x="628651" y="2054831"/>
            <a:ext cx="2761821" cy="4122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0"/>
              </a:spcAft>
              <a:buFont typeface="Arial" panose="020B0604020202020204" pitchFamily="34" charset="0"/>
              <a:buNone/>
            </a:pPr>
            <a:r>
              <a:rPr lang="en-US" sz="2000" b="1" dirty="0"/>
              <a:t>Pinedale Park Improvement</a:t>
            </a:r>
            <a:br>
              <a:rPr lang="en-US" sz="2000" dirty="0"/>
            </a:br>
            <a:r>
              <a:rPr lang="en-US" sz="1600" dirty="0"/>
              <a:t>City of Fresno </a:t>
            </a:r>
            <a:br>
              <a:rPr lang="en-US" sz="1600" dirty="0"/>
            </a:br>
            <a:r>
              <a:rPr lang="en-US" sz="1600" dirty="0"/>
              <a:t>PARCS Department</a:t>
            </a:r>
            <a:br>
              <a:rPr lang="en-US" sz="2000" dirty="0"/>
            </a:br>
            <a:r>
              <a:rPr lang="en-US" sz="1600" dirty="0"/>
              <a:t>1,590 people</a:t>
            </a:r>
          </a:p>
          <a:p>
            <a:pPr marL="0" indent="0">
              <a:lnSpc>
                <a:spcPct val="100000"/>
              </a:lnSpc>
              <a:spcBef>
                <a:spcPts val="0"/>
              </a:spcBef>
              <a:spcAft>
                <a:spcPts val="0"/>
              </a:spcAft>
              <a:buNone/>
            </a:pPr>
            <a:endParaRPr lang="en-US" sz="2000" b="1" dirty="0"/>
          </a:p>
          <a:p>
            <a:pPr marL="0" indent="0">
              <a:lnSpc>
                <a:spcPct val="100000"/>
              </a:lnSpc>
              <a:spcBef>
                <a:spcPts val="0"/>
              </a:spcBef>
              <a:spcAft>
                <a:spcPts val="0"/>
              </a:spcAft>
              <a:buNone/>
            </a:pPr>
            <a:r>
              <a:rPr lang="en-US" sz="2000" b="1" dirty="0"/>
              <a:t>Pinedale Learner Pool</a:t>
            </a:r>
            <a:br>
              <a:rPr lang="en-US" sz="2000" dirty="0"/>
            </a:br>
            <a:r>
              <a:rPr lang="en-US" sz="1600" dirty="0"/>
              <a:t>City of Fresno </a:t>
            </a:r>
            <a:br>
              <a:rPr lang="en-US" sz="1600" dirty="0"/>
            </a:br>
            <a:r>
              <a:rPr lang="en-US" sz="1600" dirty="0"/>
              <a:t>PARCS Department</a:t>
            </a:r>
            <a:br>
              <a:rPr lang="en-US" sz="2000" dirty="0"/>
            </a:br>
            <a:r>
              <a:rPr lang="en-US" sz="1600" dirty="0"/>
              <a:t>4,688 people</a:t>
            </a:r>
          </a:p>
        </p:txBody>
      </p:sp>
      <p:sp>
        <p:nvSpPr>
          <p:cNvPr id="9" name="Content Placeholder 2"/>
          <p:cNvSpPr txBox="1">
            <a:spLocks/>
          </p:cNvSpPr>
          <p:nvPr/>
        </p:nvSpPr>
        <p:spPr>
          <a:xfrm>
            <a:off x="3516620" y="2054831"/>
            <a:ext cx="2761821" cy="41221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Quigley Learner Pool</a:t>
            </a:r>
            <a:br>
              <a:rPr lang="en-US" sz="2000" dirty="0"/>
            </a:br>
            <a:r>
              <a:rPr lang="en-US" sz="1600" dirty="0"/>
              <a:t>City of Fresno </a:t>
            </a:r>
            <a:br>
              <a:rPr lang="en-US" sz="1600" dirty="0"/>
            </a:br>
            <a:r>
              <a:rPr lang="en-US" sz="1600" dirty="0"/>
              <a:t>PARCS Department</a:t>
            </a:r>
            <a:br>
              <a:rPr lang="en-US" sz="2000" dirty="0"/>
            </a:br>
            <a:r>
              <a:rPr lang="en-US" sz="1600" dirty="0"/>
              <a:t>12,865 people</a:t>
            </a: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4589" y="2185248"/>
            <a:ext cx="2164122" cy="2583951"/>
          </a:xfrm>
          <a:prstGeom prst="rect">
            <a:avLst/>
          </a:prstGeom>
        </p:spPr>
      </p:pic>
      <p:sp>
        <p:nvSpPr>
          <p:cNvPr id="13"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090030880"/>
      </p:ext>
    </p:extLst>
  </p:cSld>
  <p:clrMapOvr>
    <a:masterClrMapping/>
  </p:clrMapOvr>
  <mc:AlternateContent xmlns:mc="http://schemas.openxmlformats.org/markup-compatibility/2006" xmlns:p14="http://schemas.microsoft.com/office/powerpoint/2010/main">
    <mc:Choice Requires="p14">
      <p:transition spd="slow" p14:dur="2000" advTm="37521"/>
    </mc:Choice>
    <mc:Fallback xmlns="">
      <p:transition spd="slow" advTm="37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Additional Park Facility Improvements Underway</a:t>
            </a:r>
          </a:p>
        </p:txBody>
      </p:sp>
      <p:sp>
        <p:nvSpPr>
          <p:cNvPr id="3" name="Content Placeholder 2"/>
          <p:cNvSpPr>
            <a:spLocks noGrp="1"/>
          </p:cNvSpPr>
          <p:nvPr>
            <p:ph idx="1"/>
          </p:nvPr>
        </p:nvSpPr>
        <p:spPr>
          <a:xfrm>
            <a:off x="628650" y="1591709"/>
            <a:ext cx="7886700" cy="4351338"/>
          </a:xfrm>
        </p:spPr>
        <p:txBody>
          <a:bodyPr>
            <a:normAutofit/>
          </a:bodyPr>
          <a:lstStyle/>
          <a:p>
            <a:endParaRPr lang="en-US" dirty="0"/>
          </a:p>
          <a:p>
            <a:r>
              <a:rPr lang="en-US" dirty="0"/>
              <a:t>Fink-White Learner Pool</a:t>
            </a:r>
          </a:p>
          <a:p>
            <a:r>
              <a:rPr lang="en-US" dirty="0"/>
              <a:t>Frank H. Ball ADA Improvements</a:t>
            </a:r>
          </a:p>
          <a:p>
            <a:r>
              <a:rPr lang="en-US" dirty="0"/>
              <a:t>Maxie L. Parks HVAC Design</a:t>
            </a:r>
          </a:p>
          <a:p>
            <a:r>
              <a:rPr lang="en-US" dirty="0"/>
              <a:t>Hinton Restroom and Field Lighting</a:t>
            </a:r>
          </a:p>
          <a:p>
            <a:r>
              <a:rPr lang="en-US" dirty="0"/>
              <a:t>JSK Victoria West Playground and Shade Structure</a:t>
            </a:r>
          </a:p>
          <a:p>
            <a:r>
              <a:rPr lang="en-US" dirty="0"/>
              <a:t>Dickey Playground Tot Lot Replacement</a:t>
            </a:r>
          </a:p>
          <a:p>
            <a:r>
              <a:rPr lang="en-US" dirty="0"/>
              <a:t>Fink-White Splash Park</a:t>
            </a:r>
          </a:p>
        </p:txBody>
      </p:sp>
      <p:sp>
        <p:nvSpPr>
          <p:cNvPr id="6" name="Slide Number Placeholder 5"/>
          <p:cNvSpPr>
            <a:spLocks noGrp="1"/>
          </p:cNvSpPr>
          <p:nvPr>
            <p:ph type="sldNum" sz="quarter" idx="4"/>
          </p:nvPr>
        </p:nvSpPr>
        <p:spPr/>
        <p:txBody>
          <a:bodyPr/>
          <a:lstStyle/>
          <a:p>
            <a:fld id="{7976D2E8-088C-4EF0-9C37-42067C72E511}" type="slidenum">
              <a:rPr lang="en-US" smtClean="0"/>
              <a:pPr/>
              <a:t>28</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4154628348"/>
      </p:ext>
    </p:extLst>
  </p:cSld>
  <p:clrMapOvr>
    <a:masterClrMapping/>
  </p:clrMapOvr>
  <mc:AlternateContent xmlns:mc="http://schemas.openxmlformats.org/markup-compatibility/2006" xmlns:p14="http://schemas.microsoft.com/office/powerpoint/2010/main">
    <mc:Choice Requires="p14">
      <p:transition spd="slow" p14:dur="2000" advTm="36524"/>
    </mc:Choice>
    <mc:Fallback xmlns="">
      <p:transition spd="slow" advTm="36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688806"/>
            <a:ext cx="7886700" cy="1325563"/>
          </a:xfrm>
        </p:spPr>
        <p:txBody>
          <a:bodyPr/>
          <a:lstStyle/>
          <a:p>
            <a:r>
              <a:rPr lang="en-US" dirty="0">
                <a:solidFill>
                  <a:srgbClr val="404040"/>
                </a:solidFill>
              </a:rPr>
              <a:t>Priority</a:t>
            </a:r>
            <a:r>
              <a:rPr lang="en-US" dirty="0"/>
              <a:t>: Community Services</a:t>
            </a:r>
          </a:p>
        </p:txBody>
      </p:sp>
      <p:sp>
        <p:nvSpPr>
          <p:cNvPr id="3" name="Content Placeholder 2"/>
          <p:cNvSpPr>
            <a:spLocks noGrp="1"/>
          </p:cNvSpPr>
          <p:nvPr>
            <p:ph idx="1"/>
          </p:nvPr>
        </p:nvSpPr>
        <p:spPr>
          <a:xfrm>
            <a:off x="628649" y="2244794"/>
            <a:ext cx="7886700" cy="1153881"/>
          </a:xfrm>
        </p:spPr>
        <p:txBody>
          <a:bodyPr/>
          <a:lstStyle/>
          <a:p>
            <a:pPr marL="0" indent="0">
              <a:buNone/>
            </a:pPr>
            <a:r>
              <a:rPr lang="en-US" dirty="0"/>
              <a:t>Provide assistance to low‐income and special needs households.</a:t>
            </a:r>
          </a:p>
        </p:txBody>
      </p:sp>
      <p:sp>
        <p:nvSpPr>
          <p:cNvPr id="6" name="Slide Number Placeholder 5"/>
          <p:cNvSpPr>
            <a:spLocks noGrp="1"/>
          </p:cNvSpPr>
          <p:nvPr>
            <p:ph type="sldNum" sz="quarter" idx="4"/>
          </p:nvPr>
        </p:nvSpPr>
        <p:spPr/>
        <p:txBody>
          <a:bodyPr/>
          <a:lstStyle/>
          <a:p>
            <a:fld id="{7976D2E8-088C-4EF0-9C37-42067C72E511}" type="slidenum">
              <a:rPr lang="en-US" smtClean="0"/>
              <a:pPr/>
              <a:t>29</a:t>
            </a:fld>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765136043"/>
              </p:ext>
            </p:extLst>
          </p:nvPr>
        </p:nvGraphicFramePr>
        <p:xfrm>
          <a:off x="628649" y="3629100"/>
          <a:ext cx="7886701" cy="1112520"/>
        </p:xfrm>
        <a:graphic>
          <a:graphicData uri="http://schemas.openxmlformats.org/drawingml/2006/table">
            <a:tbl>
              <a:tblPr firstRow="1" bandRow="1">
                <a:tableStyleId>{5C22544A-7EE6-4342-B048-85BDC9FD1C3A}</a:tableStyleId>
              </a:tblPr>
              <a:tblGrid>
                <a:gridCol w="4251575">
                  <a:extLst>
                    <a:ext uri="{9D8B030D-6E8A-4147-A177-3AD203B41FA5}">
                      <a16:colId xmlns:a16="http://schemas.microsoft.com/office/drawing/2014/main" val="2594021382"/>
                    </a:ext>
                  </a:extLst>
                </a:gridCol>
                <a:gridCol w="1817563">
                  <a:extLst>
                    <a:ext uri="{9D8B030D-6E8A-4147-A177-3AD203B41FA5}">
                      <a16:colId xmlns:a16="http://schemas.microsoft.com/office/drawing/2014/main" val="2636515968"/>
                    </a:ext>
                  </a:extLst>
                </a:gridCol>
                <a:gridCol w="1817563">
                  <a:extLst>
                    <a:ext uri="{9D8B030D-6E8A-4147-A177-3AD203B41FA5}">
                      <a16:colId xmlns:a16="http://schemas.microsoft.com/office/drawing/2014/main" val="1933343241"/>
                    </a:ext>
                  </a:extLst>
                </a:gridCol>
              </a:tblGrid>
              <a:tr h="370840">
                <a:tc>
                  <a:txBody>
                    <a:bodyPr/>
                    <a:lstStyle/>
                    <a:p>
                      <a:pPr algn="ctr"/>
                      <a:r>
                        <a:rPr lang="en-US" dirty="0">
                          <a:solidFill>
                            <a:schemeClr val="bg1"/>
                          </a:solidFill>
                        </a:rPr>
                        <a:t>2019-2020</a:t>
                      </a:r>
                      <a:r>
                        <a:rPr lang="en-US" baseline="0" dirty="0">
                          <a:solidFill>
                            <a:schemeClr val="bg1"/>
                          </a:solidFill>
                        </a:rPr>
                        <a:t> </a:t>
                      </a:r>
                      <a:r>
                        <a:rPr lang="en-US" dirty="0">
                          <a:solidFill>
                            <a:schemeClr val="bg1"/>
                          </a:solidFill>
                        </a:rPr>
                        <a:t>Goal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Expected</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dirty="0">
                          <a:solidFill>
                            <a:schemeClr val="bg1"/>
                          </a:solidFill>
                        </a:rPr>
                        <a:t>Actual</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extLst>
                  <a:ext uri="{0D108BD9-81ED-4DB2-BD59-A6C34878D82A}">
                    <a16:rowId xmlns:a16="http://schemas.microsoft.com/office/drawing/2014/main" val="548503446"/>
                  </a:ext>
                </a:extLst>
              </a:tr>
              <a:tr h="370840">
                <a:tc>
                  <a:txBody>
                    <a:bodyPr/>
                    <a:lstStyle/>
                    <a:p>
                      <a:r>
                        <a:rPr lang="en-US" dirty="0">
                          <a:solidFill>
                            <a:srgbClr val="404040"/>
                          </a:solidFill>
                        </a:rPr>
                        <a:t>Public Service</a:t>
                      </a:r>
                      <a:r>
                        <a:rPr lang="en-US" baseline="0" dirty="0">
                          <a:solidFill>
                            <a:srgbClr val="404040"/>
                          </a:solidFill>
                        </a:rPr>
                        <a:t> Activities</a:t>
                      </a:r>
                      <a:endParaRPr lang="en-US" dirty="0">
                        <a:solidFill>
                          <a:srgbClr val="404040"/>
                        </a:solidFill>
                      </a:endParaRP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2,915</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1,634</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2038106313"/>
                  </a:ext>
                </a:extLst>
              </a:tr>
              <a:tr h="370840">
                <a:tc>
                  <a:txBody>
                    <a:bodyPr/>
                    <a:lstStyle/>
                    <a:p>
                      <a:r>
                        <a:rPr lang="en-US" dirty="0">
                          <a:solidFill>
                            <a:srgbClr val="404040"/>
                          </a:solidFill>
                        </a:rPr>
                        <a:t>Businesses Assisted</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36</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algn="ctr"/>
                      <a:r>
                        <a:rPr lang="en-US" dirty="0">
                          <a:solidFill>
                            <a:srgbClr val="404040"/>
                          </a:solidFill>
                        </a:rPr>
                        <a:t>35</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3578782282"/>
                  </a:ext>
                </a:extLst>
              </a:tr>
            </a:tbl>
          </a:graphicData>
        </a:graphic>
      </p:graphicFrame>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07355547"/>
      </p:ext>
    </p:extLst>
  </p:cSld>
  <p:clrMapOvr>
    <a:masterClrMapping/>
  </p:clrMapOvr>
  <mc:AlternateContent xmlns:mc="http://schemas.openxmlformats.org/markup-compatibility/2006" xmlns:p14="http://schemas.microsoft.com/office/powerpoint/2010/main">
    <mc:Choice Requires="p14">
      <p:transition spd="slow" p14:dur="2000" advTm="23822"/>
    </mc:Choice>
    <mc:Fallback xmlns="">
      <p:transition spd="slow" advTm="238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HUD CPD Programs &amp; the CAPER</a:t>
            </a:r>
          </a:p>
        </p:txBody>
      </p:sp>
      <p:sp>
        <p:nvSpPr>
          <p:cNvPr id="16"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sp>
        <p:nvSpPr>
          <p:cNvPr id="17" name="Slide Number Placeholder 4"/>
          <p:cNvSpPr>
            <a:spLocks noGrp="1"/>
          </p:cNvSpPr>
          <p:nvPr>
            <p:ph type="sldNum" sz="quarter" idx="4294967295"/>
          </p:nvPr>
        </p:nvSpPr>
        <p:spPr>
          <a:xfrm>
            <a:off x="6457950" y="6356351"/>
            <a:ext cx="2057400" cy="365125"/>
          </a:xfrm>
          <a:prstGeom prst="rect">
            <a:avLst/>
          </a:prstGeom>
        </p:spPr>
        <p:txBody>
          <a:bodyPr/>
          <a:lstStyle/>
          <a:p>
            <a:pPr algn="r"/>
            <a:fld id="{7976D2E8-088C-4EF0-9C37-42067C72E511}" type="slidenum">
              <a:rPr lang="en-US" smtClean="0">
                <a:solidFill>
                  <a:schemeClr val="bg1"/>
                </a:solidFill>
              </a:rPr>
              <a:pPr algn="r"/>
              <a:t>3</a:t>
            </a:fld>
            <a:endParaRPr lang="en-US"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08246104"/>
      </p:ext>
    </p:extLst>
  </p:cSld>
  <p:clrMapOvr>
    <a:masterClrMapping/>
  </p:clrMapOvr>
  <mc:AlternateContent xmlns:mc="http://schemas.openxmlformats.org/markup-compatibility/2006" xmlns:p14="http://schemas.microsoft.com/office/powerpoint/2010/main">
    <mc:Choice Requires="p14">
      <p:transition spd="slow" p14:dur="2000" advTm="6887"/>
    </mc:Choice>
    <mc:Fallback xmlns="">
      <p:transition spd="slow" advTm="6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49618"/>
            <a:ext cx="7886700" cy="1325563"/>
          </a:xfrm>
        </p:spPr>
        <p:txBody>
          <a:bodyPr/>
          <a:lstStyle/>
          <a:p>
            <a:r>
              <a:rPr lang="en-US" dirty="0"/>
              <a:t>PARCS Public Services</a:t>
            </a:r>
          </a:p>
        </p:txBody>
      </p:sp>
      <p:sp>
        <p:nvSpPr>
          <p:cNvPr id="3" name="Content Placeholder 2"/>
          <p:cNvSpPr>
            <a:spLocks noGrp="1"/>
          </p:cNvSpPr>
          <p:nvPr>
            <p:ph idx="1"/>
          </p:nvPr>
        </p:nvSpPr>
        <p:spPr>
          <a:xfrm>
            <a:off x="3459480" y="2643963"/>
            <a:ext cx="5055870" cy="3533000"/>
          </a:xfrm>
        </p:spPr>
        <p:txBody>
          <a:bodyPr>
            <a:normAutofit/>
          </a:bodyPr>
          <a:lstStyle/>
          <a:p>
            <a:r>
              <a:rPr lang="en-US" dirty="0"/>
              <a:t>PARCS Afterschool Programs</a:t>
            </a:r>
          </a:p>
          <a:p>
            <a:pPr lvl="1"/>
            <a:r>
              <a:rPr lang="en-US" dirty="0"/>
              <a:t>358 kids served</a:t>
            </a:r>
          </a:p>
          <a:p>
            <a:r>
              <a:rPr lang="en-US" dirty="0"/>
              <a:t>PARCS Senior Program</a:t>
            </a:r>
          </a:p>
          <a:p>
            <a:pPr lvl="1"/>
            <a:r>
              <a:rPr lang="en-US" dirty="0"/>
              <a:t>461 seniors served</a:t>
            </a:r>
          </a:p>
        </p:txBody>
      </p:sp>
      <p:sp>
        <p:nvSpPr>
          <p:cNvPr id="6" name="Slide Number Placeholder 5"/>
          <p:cNvSpPr>
            <a:spLocks noGrp="1"/>
          </p:cNvSpPr>
          <p:nvPr>
            <p:ph type="sldNum" sz="quarter" idx="4"/>
          </p:nvPr>
        </p:nvSpPr>
        <p:spPr/>
        <p:txBody>
          <a:bodyPr/>
          <a:lstStyle/>
          <a:p>
            <a:fld id="{7976D2E8-088C-4EF0-9C37-42067C72E511}" type="slidenum">
              <a:rPr lang="en-US" smtClean="0"/>
              <a:pPr/>
              <a:t>30</a:t>
            </a:fld>
            <a:endParaRPr lang="en-US" dirty="0"/>
          </a:p>
        </p:txBody>
      </p:sp>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348" y="2254569"/>
            <a:ext cx="2164122" cy="2583951"/>
          </a:xfrm>
          <a:prstGeom prst="rect">
            <a:avLst/>
          </a:prstGeom>
        </p:spPr>
      </p:pic>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552625900"/>
      </p:ext>
    </p:extLst>
  </p:cSld>
  <p:clrMapOvr>
    <a:masterClrMapping/>
  </p:clrMapOvr>
  <mc:AlternateContent xmlns:mc="http://schemas.openxmlformats.org/markup-compatibility/2006" xmlns:p14="http://schemas.microsoft.com/office/powerpoint/2010/main">
    <mc:Choice Requires="p14">
      <p:transition spd="slow" p14:dur="2000" advTm="75842"/>
    </mc:Choice>
    <mc:Fallback xmlns="">
      <p:transition spd="slow" advTm="75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9563"/>
            <a:ext cx="7886700" cy="1325563"/>
          </a:xfrm>
        </p:spPr>
        <p:txBody>
          <a:bodyPr>
            <a:normAutofit/>
          </a:bodyPr>
          <a:lstStyle/>
          <a:p>
            <a:r>
              <a:rPr lang="en-US" dirty="0"/>
              <a:t>Non-Profit Public Services</a:t>
            </a:r>
          </a:p>
        </p:txBody>
      </p:sp>
      <p:sp>
        <p:nvSpPr>
          <p:cNvPr id="6" name="Slide Number Placeholder 5"/>
          <p:cNvSpPr>
            <a:spLocks noGrp="1"/>
          </p:cNvSpPr>
          <p:nvPr>
            <p:ph type="sldNum" sz="quarter" idx="4"/>
          </p:nvPr>
        </p:nvSpPr>
        <p:spPr/>
        <p:txBody>
          <a:bodyPr/>
          <a:lstStyle/>
          <a:p>
            <a:fld id="{7976D2E8-088C-4EF0-9C37-42067C72E511}" type="slidenum">
              <a:rPr lang="en-US" smtClean="0"/>
              <a:pPr/>
              <a:t>31</a:t>
            </a:fld>
            <a:endParaRPr lang="en-US" dirty="0"/>
          </a:p>
        </p:txBody>
      </p:sp>
      <p:sp>
        <p:nvSpPr>
          <p:cNvPr id="7" name="Content Placeholder 2"/>
          <p:cNvSpPr>
            <a:spLocks noGrp="1"/>
          </p:cNvSpPr>
          <p:nvPr>
            <p:ph idx="1"/>
          </p:nvPr>
        </p:nvSpPr>
        <p:spPr>
          <a:xfrm>
            <a:off x="3269068" y="1541833"/>
            <a:ext cx="5691963" cy="4417401"/>
          </a:xfrm>
        </p:spPr>
        <p:txBody>
          <a:bodyPr>
            <a:noAutofit/>
          </a:bodyPr>
          <a:lstStyle/>
          <a:p>
            <a:pPr marL="0" indent="0">
              <a:lnSpc>
                <a:spcPct val="100000"/>
              </a:lnSpc>
              <a:spcBef>
                <a:spcPts val="0"/>
              </a:spcBef>
              <a:spcAft>
                <a:spcPts val="0"/>
              </a:spcAft>
              <a:buNone/>
            </a:pPr>
            <a:r>
              <a:rPr lang="en-US" sz="1800" b="1" dirty="0"/>
              <a:t>Afterschool Programs</a:t>
            </a:r>
            <a:br>
              <a:rPr lang="en-US" sz="1800" b="1" dirty="0"/>
            </a:br>
            <a:r>
              <a:rPr lang="en-US" sz="1800" dirty="0"/>
              <a:t>Boys &amp; Girls Clubs of Fresno County</a:t>
            </a:r>
            <a:br>
              <a:rPr lang="en-US" sz="1800" dirty="0"/>
            </a:br>
            <a:r>
              <a:rPr lang="en-US" sz="1800" dirty="0"/>
              <a:t>551 kids served</a:t>
            </a:r>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r>
              <a:rPr lang="en-US" sz="1800" b="1" dirty="0"/>
              <a:t>Street Saints Afterschool Program</a:t>
            </a:r>
            <a:br>
              <a:rPr lang="en-US" sz="1800" dirty="0"/>
            </a:br>
            <a:r>
              <a:rPr lang="en-US" sz="1800" dirty="0"/>
              <a:t>Fresno County Economic Opportunities Commission</a:t>
            </a:r>
            <a:br>
              <a:rPr lang="en-US" sz="1800" dirty="0"/>
            </a:br>
            <a:r>
              <a:rPr lang="en-US" sz="1800" dirty="0"/>
              <a:t>106 kids served</a:t>
            </a:r>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endParaRPr lang="en-US" sz="1200" b="1" dirty="0"/>
          </a:p>
          <a:p>
            <a:pPr marL="0" indent="0">
              <a:lnSpc>
                <a:spcPct val="100000"/>
              </a:lnSpc>
              <a:spcBef>
                <a:spcPts val="0"/>
              </a:spcBef>
              <a:spcAft>
                <a:spcPts val="0"/>
              </a:spcAft>
              <a:buNone/>
            </a:pPr>
            <a:r>
              <a:rPr lang="en-US" sz="1800" b="1" dirty="0"/>
              <a:t>Southeast Asian, Slavic, and African Healing Gardens for Elders </a:t>
            </a:r>
          </a:p>
          <a:p>
            <a:pPr marL="0" indent="0">
              <a:lnSpc>
                <a:spcPct val="100000"/>
              </a:lnSpc>
              <a:spcBef>
                <a:spcPts val="0"/>
              </a:spcBef>
              <a:spcAft>
                <a:spcPts val="0"/>
              </a:spcAft>
              <a:buNone/>
            </a:pPr>
            <a:r>
              <a:rPr lang="en-US" sz="1800" dirty="0"/>
              <a:t>Fresno Interdenominational Refugee Ministries</a:t>
            </a:r>
          </a:p>
          <a:p>
            <a:pPr marL="0" indent="0">
              <a:lnSpc>
                <a:spcPct val="100000"/>
              </a:lnSpc>
              <a:spcBef>
                <a:spcPts val="0"/>
              </a:spcBef>
              <a:spcAft>
                <a:spcPts val="0"/>
              </a:spcAft>
              <a:buNone/>
            </a:pPr>
            <a:r>
              <a:rPr lang="en-US" sz="1800" dirty="0"/>
              <a:t>158 seniors served</a:t>
            </a:r>
          </a:p>
        </p:txBody>
      </p:sp>
      <p:pic>
        <p:nvPicPr>
          <p:cNvPr id="8" name="Picture 7"/>
          <p:cNvPicPr>
            <a:picLocks noChangeAspect="1"/>
          </p:cNvPicPr>
          <p:nvPr/>
        </p:nvPicPr>
        <p:blipFill>
          <a:blip r:embed="rId5"/>
          <a:stretch>
            <a:fillRect/>
          </a:stretch>
        </p:blipFill>
        <p:spPr>
          <a:xfrm>
            <a:off x="1049136" y="1541833"/>
            <a:ext cx="1827993" cy="1031358"/>
          </a:xfrm>
          <a:prstGeom prst="rect">
            <a:avLst/>
          </a:prstGeom>
        </p:spPr>
      </p:pic>
      <p:pic>
        <p:nvPicPr>
          <p:cNvPr id="1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8371" y="3144084"/>
            <a:ext cx="2124727" cy="680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3" name="Picture 2" descr="https://firminc.org/wp-content/uploads/2015/03/FIRM-Logocolo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4030" y="4395854"/>
            <a:ext cx="1338203" cy="1338203"/>
          </a:xfrm>
          <a:prstGeom prst="rect">
            <a:avLst/>
          </a:prstGeom>
          <a:noFill/>
          <a:extLst>
            <a:ext uri="{909E8E84-426E-40DD-AFC4-6F175D3DCCD1}">
              <a14:hiddenFill xmlns:a14="http://schemas.microsoft.com/office/drawing/2010/main">
                <a:solidFill>
                  <a:srgbClr val="FFFFFF"/>
                </a:solidFill>
              </a14:hiddenFill>
            </a:ext>
          </a:extLst>
        </p:spPr>
      </p:pic>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917169860"/>
      </p:ext>
    </p:extLst>
  </p:cSld>
  <p:clrMapOvr>
    <a:masterClrMapping/>
  </p:clrMapOvr>
  <mc:AlternateContent xmlns:mc="http://schemas.openxmlformats.org/markup-compatibility/2006" xmlns:p14="http://schemas.microsoft.com/office/powerpoint/2010/main">
    <mc:Choice Requires="p14">
      <p:transition spd="slow" p14:dur="2000" advTm="55902"/>
    </mc:Choice>
    <mc:Fallback xmlns="">
      <p:transition spd="slow" advTm="55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744073"/>
            <a:ext cx="7886700" cy="1325563"/>
          </a:xfrm>
        </p:spPr>
        <p:txBody>
          <a:bodyPr>
            <a:normAutofit/>
          </a:bodyPr>
          <a:lstStyle/>
          <a:p>
            <a:r>
              <a:rPr lang="en-US" dirty="0"/>
              <a:t>Non-Profit Public Services</a:t>
            </a:r>
          </a:p>
        </p:txBody>
      </p:sp>
      <p:sp>
        <p:nvSpPr>
          <p:cNvPr id="6" name="Slide Number Placeholder 5"/>
          <p:cNvSpPr>
            <a:spLocks noGrp="1"/>
          </p:cNvSpPr>
          <p:nvPr>
            <p:ph type="sldNum" sz="quarter" idx="4"/>
          </p:nvPr>
        </p:nvSpPr>
        <p:spPr/>
        <p:txBody>
          <a:bodyPr/>
          <a:lstStyle/>
          <a:p>
            <a:fld id="{7976D2E8-088C-4EF0-9C37-42067C72E511}" type="slidenum">
              <a:rPr lang="en-US" smtClean="0"/>
              <a:pPr/>
              <a:t>32</a:t>
            </a:fld>
            <a:endParaRPr lang="en-US" dirty="0"/>
          </a:p>
        </p:txBody>
      </p:sp>
      <p:sp>
        <p:nvSpPr>
          <p:cNvPr id="7" name="Content Placeholder 2"/>
          <p:cNvSpPr>
            <a:spLocks noGrp="1"/>
          </p:cNvSpPr>
          <p:nvPr>
            <p:ph idx="1"/>
          </p:nvPr>
        </p:nvSpPr>
        <p:spPr>
          <a:xfrm>
            <a:off x="4118344" y="2667746"/>
            <a:ext cx="4842687" cy="3291488"/>
          </a:xfrm>
        </p:spPr>
        <p:txBody>
          <a:bodyPr>
            <a:noAutofit/>
          </a:bodyPr>
          <a:lstStyle/>
          <a:p>
            <a:pPr marL="0" lvl="0" indent="0">
              <a:lnSpc>
                <a:spcPct val="100000"/>
              </a:lnSpc>
              <a:spcBef>
                <a:spcPts val="0"/>
              </a:spcBef>
              <a:spcAft>
                <a:spcPts val="0"/>
              </a:spcAft>
              <a:buNone/>
            </a:pPr>
            <a:r>
              <a:rPr lang="en-US" sz="1800" b="1" dirty="0">
                <a:solidFill>
                  <a:prstClr val="black">
                    <a:lumMod val="75000"/>
                    <a:lumOff val="25000"/>
                  </a:prstClr>
                </a:solidFill>
              </a:rPr>
              <a:t>Business in a Box</a:t>
            </a:r>
          </a:p>
          <a:p>
            <a:pPr marL="0" lvl="0" indent="0">
              <a:lnSpc>
                <a:spcPct val="100000"/>
              </a:lnSpc>
              <a:spcBef>
                <a:spcPts val="0"/>
              </a:spcBef>
              <a:spcAft>
                <a:spcPts val="0"/>
              </a:spcAft>
              <a:buNone/>
            </a:pPr>
            <a:r>
              <a:rPr lang="en-US" sz="1800" dirty="0">
                <a:solidFill>
                  <a:prstClr val="black">
                    <a:lumMod val="75000"/>
                    <a:lumOff val="25000"/>
                  </a:prstClr>
                </a:solidFill>
              </a:rPr>
              <a:t>Fresno Area Hispanic Foundation</a:t>
            </a:r>
          </a:p>
          <a:p>
            <a:pPr marL="0" lvl="0" indent="0">
              <a:lnSpc>
                <a:spcPct val="100000"/>
              </a:lnSpc>
              <a:spcBef>
                <a:spcPts val="0"/>
              </a:spcBef>
              <a:spcAft>
                <a:spcPts val="0"/>
              </a:spcAft>
              <a:buNone/>
            </a:pPr>
            <a:r>
              <a:rPr lang="en-US" sz="1800" dirty="0">
                <a:solidFill>
                  <a:prstClr val="black">
                    <a:lumMod val="75000"/>
                    <a:lumOff val="25000"/>
                  </a:prstClr>
                </a:solidFill>
              </a:rPr>
              <a:t>20 small business owners assisted</a:t>
            </a:r>
          </a:p>
          <a:p>
            <a:pPr marL="0" lvl="0" indent="0">
              <a:lnSpc>
                <a:spcPct val="100000"/>
              </a:lnSpc>
              <a:spcBef>
                <a:spcPts val="0"/>
              </a:spcBef>
              <a:spcAft>
                <a:spcPts val="0"/>
              </a:spcAft>
              <a:buNone/>
            </a:pPr>
            <a:endParaRPr lang="en-US" sz="1200" dirty="0">
              <a:solidFill>
                <a:prstClr val="black">
                  <a:lumMod val="75000"/>
                  <a:lumOff val="25000"/>
                </a:prstClr>
              </a:solidFill>
            </a:endParaRPr>
          </a:p>
          <a:p>
            <a:pPr marL="0" lvl="0" indent="0">
              <a:lnSpc>
                <a:spcPct val="100000"/>
              </a:lnSpc>
              <a:spcBef>
                <a:spcPts val="0"/>
              </a:spcBef>
              <a:spcAft>
                <a:spcPts val="0"/>
              </a:spcAft>
              <a:buNone/>
            </a:pPr>
            <a:endParaRPr lang="en-US" sz="1200" dirty="0">
              <a:solidFill>
                <a:prstClr val="black">
                  <a:lumMod val="75000"/>
                  <a:lumOff val="25000"/>
                </a:prstClr>
              </a:solidFill>
            </a:endParaRPr>
          </a:p>
          <a:p>
            <a:pPr marL="0" lvl="0" indent="0">
              <a:lnSpc>
                <a:spcPct val="100000"/>
              </a:lnSpc>
              <a:spcBef>
                <a:spcPts val="0"/>
              </a:spcBef>
              <a:spcAft>
                <a:spcPts val="0"/>
              </a:spcAft>
              <a:buNone/>
            </a:pPr>
            <a:r>
              <a:rPr lang="en-US" sz="1800" b="1" dirty="0">
                <a:solidFill>
                  <a:prstClr val="black">
                    <a:lumMod val="75000"/>
                    <a:lumOff val="25000"/>
                  </a:prstClr>
                </a:solidFill>
              </a:rPr>
              <a:t>Make Time Business School</a:t>
            </a:r>
          </a:p>
          <a:p>
            <a:pPr marL="0" lvl="0" indent="0">
              <a:lnSpc>
                <a:spcPct val="100000"/>
              </a:lnSpc>
              <a:spcBef>
                <a:spcPts val="0"/>
              </a:spcBef>
              <a:spcAft>
                <a:spcPts val="0"/>
              </a:spcAft>
              <a:buNone/>
            </a:pPr>
            <a:r>
              <a:rPr lang="en-US" sz="1800" dirty="0">
                <a:solidFill>
                  <a:prstClr val="black">
                    <a:lumMod val="75000"/>
                    <a:lumOff val="25000"/>
                  </a:prstClr>
                </a:solidFill>
              </a:rPr>
              <a:t>Chinatown Fresno Foundation</a:t>
            </a:r>
          </a:p>
          <a:p>
            <a:pPr marL="0" lvl="0" indent="0">
              <a:lnSpc>
                <a:spcPct val="100000"/>
              </a:lnSpc>
              <a:spcBef>
                <a:spcPts val="0"/>
              </a:spcBef>
              <a:spcAft>
                <a:spcPts val="0"/>
              </a:spcAft>
              <a:buNone/>
            </a:pPr>
            <a:r>
              <a:rPr lang="en-US" sz="1800" dirty="0">
                <a:solidFill>
                  <a:prstClr val="black">
                    <a:lumMod val="75000"/>
                    <a:lumOff val="25000"/>
                  </a:prstClr>
                </a:solidFill>
              </a:rPr>
              <a:t>15 small business owners assisted</a:t>
            </a:r>
          </a:p>
          <a:p>
            <a:pPr marL="0" lvl="0" indent="0">
              <a:lnSpc>
                <a:spcPct val="100000"/>
              </a:lnSpc>
              <a:spcBef>
                <a:spcPts val="0"/>
              </a:spcBef>
              <a:spcAft>
                <a:spcPts val="0"/>
              </a:spcAft>
              <a:buNone/>
            </a:pPr>
            <a:endParaRPr lang="en-US" sz="1800" dirty="0">
              <a:solidFill>
                <a:prstClr val="black">
                  <a:lumMod val="75000"/>
                  <a:lumOff val="25000"/>
                </a:prstClr>
              </a:solidFill>
            </a:endParaRPr>
          </a:p>
          <a:p>
            <a:pPr marL="0" indent="0">
              <a:lnSpc>
                <a:spcPct val="100000"/>
              </a:lnSpc>
              <a:spcBef>
                <a:spcPts val="0"/>
              </a:spcBef>
              <a:spcAft>
                <a:spcPts val="0"/>
              </a:spcAft>
              <a:buNone/>
            </a:pPr>
            <a:endParaRPr lang="en-US" sz="1800" dirty="0"/>
          </a:p>
        </p:txBody>
      </p:sp>
      <p:sp>
        <p:nvSpPr>
          <p:cNvPr id="13"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Picture 3"/>
          <p:cNvPicPr>
            <a:picLocks noChangeAspect="1"/>
          </p:cNvPicPr>
          <p:nvPr/>
        </p:nvPicPr>
        <p:blipFill>
          <a:blip r:embed="rId5"/>
          <a:stretch>
            <a:fillRect/>
          </a:stretch>
        </p:blipFill>
        <p:spPr>
          <a:xfrm>
            <a:off x="536014" y="2667746"/>
            <a:ext cx="2825691" cy="623601"/>
          </a:xfrm>
          <a:prstGeom prst="rect">
            <a:avLst/>
          </a:prstGeom>
        </p:spPr>
      </p:pic>
      <p:pic>
        <p:nvPicPr>
          <p:cNvPr id="1028" name="Picture 4" descr="https://static.wixstatic.com/media/a860e7_bf0b5dadfcfd459d9570052f1dbaed33~mv2.png/v1/fill/w_84,h_84,al_c,q_85,usm_0.66_1.00_0.01,enc_auto/a860e7_bf0b5dadfcfd459d9570052f1dbaed33~mv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772" y="3809785"/>
            <a:ext cx="1184659" cy="1184659"/>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046750147"/>
      </p:ext>
    </p:extLst>
  </p:cSld>
  <p:clrMapOvr>
    <a:masterClrMapping/>
  </p:clrMapOvr>
  <mc:AlternateContent xmlns:mc="http://schemas.openxmlformats.org/markup-compatibility/2006" xmlns:p14="http://schemas.microsoft.com/office/powerpoint/2010/main">
    <mc:Choice Requires="p14">
      <p:transition spd="slow" p14:dur="2000" advTm="86556"/>
    </mc:Choice>
    <mc:Fallback xmlns="">
      <p:transition spd="slow" advTm="8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Housing</a:t>
            </a:r>
          </a:p>
        </p:txBody>
      </p:sp>
      <p:sp>
        <p:nvSpPr>
          <p:cNvPr id="6" name="Slide Number Placeholder 5"/>
          <p:cNvSpPr>
            <a:spLocks noGrp="1"/>
          </p:cNvSpPr>
          <p:nvPr>
            <p:ph type="sldNum" sz="quarter" idx="4"/>
          </p:nvPr>
        </p:nvSpPr>
        <p:spPr/>
        <p:txBody>
          <a:bodyPr/>
          <a:lstStyle/>
          <a:p>
            <a:fld id="{7976D2E8-088C-4EF0-9C37-42067C72E511}" type="slidenum">
              <a:rPr lang="en-US" smtClean="0"/>
              <a:pPr/>
              <a:t>33</a:t>
            </a:fld>
            <a:endParaRPr lang="en-US" dirty="0"/>
          </a:p>
        </p:txBody>
      </p:sp>
      <p:sp>
        <p:nvSpPr>
          <p:cNvPr id="9" name="Rectangle 8"/>
          <p:cNvSpPr/>
          <p:nvPr/>
        </p:nvSpPr>
        <p:spPr>
          <a:xfrm>
            <a:off x="3566067" y="2137409"/>
            <a:ext cx="1891429" cy="2433955"/>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Recommended Activities to address Private &amp; Public Sector Barriers</a:t>
            </a:r>
          </a:p>
        </p:txBody>
      </p:sp>
      <p:sp>
        <p:nvSpPr>
          <p:cNvPr id="17" name="Rectangle 16"/>
          <p:cNvSpPr/>
          <p:nvPr/>
        </p:nvSpPr>
        <p:spPr>
          <a:xfrm>
            <a:off x="6198683" y="1965009"/>
            <a:ext cx="1891429" cy="2458858"/>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p:txBody>
      </p:sp>
      <p:sp>
        <p:nvSpPr>
          <p:cNvPr id="18" name="Rectangle 17"/>
          <p:cNvSpPr/>
          <p:nvPr/>
        </p:nvSpPr>
        <p:spPr>
          <a:xfrm>
            <a:off x="6351083" y="2117409"/>
            <a:ext cx="1891429" cy="2458858"/>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p:txBody>
      </p:sp>
      <p:sp>
        <p:nvSpPr>
          <p:cNvPr id="19" name="Rectangle 18"/>
          <p:cNvSpPr/>
          <p:nvPr/>
        </p:nvSpPr>
        <p:spPr>
          <a:xfrm>
            <a:off x="6503483" y="2269809"/>
            <a:ext cx="1891429" cy="2458858"/>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p:txBody>
      </p:sp>
      <p:sp>
        <p:nvSpPr>
          <p:cNvPr id="20" name="Rectangle 19"/>
          <p:cNvSpPr/>
          <p:nvPr/>
        </p:nvSpPr>
        <p:spPr>
          <a:xfrm>
            <a:off x="6655883" y="2422209"/>
            <a:ext cx="1891429" cy="2458858"/>
          </a:xfrm>
          <a:prstGeom prst="rect">
            <a:avLst/>
          </a:prstGeom>
          <a:solidFill>
            <a:schemeClr val="bg1"/>
          </a:solidFill>
          <a:ln>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lumMod val="65000"/>
                  <a:lumOff val="35000"/>
                </a:schemeClr>
              </a:solidFill>
            </a:endParaRPr>
          </a:p>
        </p:txBody>
      </p:sp>
      <p:sp>
        <p:nvSpPr>
          <p:cNvPr id="21" name="Right Arrow 20"/>
          <p:cNvSpPr/>
          <p:nvPr/>
        </p:nvSpPr>
        <p:spPr>
          <a:xfrm>
            <a:off x="2940110" y="3153532"/>
            <a:ext cx="320040" cy="401708"/>
          </a:xfrm>
          <a:prstGeom prst="rightArrow">
            <a:avLst/>
          </a:prstGeom>
          <a:solidFill>
            <a:srgbClr val="6BA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668069" y="3145984"/>
            <a:ext cx="320040" cy="401708"/>
          </a:xfrm>
          <a:prstGeom prst="rightArrow">
            <a:avLst/>
          </a:prstGeom>
          <a:solidFill>
            <a:srgbClr val="6BAE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3" name="Picture 2"/>
          <p:cNvPicPr>
            <a:picLocks noChangeAspect="1"/>
          </p:cNvPicPr>
          <p:nvPr/>
        </p:nvPicPr>
        <p:blipFill>
          <a:blip r:embed="rId5"/>
          <a:stretch>
            <a:fillRect/>
          </a:stretch>
        </p:blipFill>
        <p:spPr>
          <a:xfrm>
            <a:off x="628650" y="2117409"/>
            <a:ext cx="1889082" cy="2453955"/>
          </a:xfrm>
          <a:prstGeom prst="rect">
            <a:avLst/>
          </a:prstGeom>
          <a:ln w="3175">
            <a:solidFill>
              <a:schemeClr val="bg2">
                <a:lumMod val="75000"/>
              </a:schemeClr>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6"/>
          <a:stretch>
            <a:fillRect/>
          </a:stretch>
        </p:blipFill>
        <p:spPr>
          <a:xfrm>
            <a:off x="6810335" y="2559506"/>
            <a:ext cx="1889377" cy="2473961"/>
          </a:xfrm>
          <a:prstGeom prst="rect">
            <a:avLst/>
          </a:prstGeom>
          <a:ln w="3175">
            <a:solidFill>
              <a:schemeClr val="bg2">
                <a:lumMod val="75000"/>
              </a:schemeClr>
            </a:solidFill>
          </a:ln>
          <a:effectLst>
            <a:outerShdw blurRad="50800" dist="38100" dir="2700000" algn="tl" rotWithShape="0">
              <a:prstClr val="black">
                <a:alpha val="40000"/>
              </a:prstClr>
            </a:outerShdw>
          </a:effec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27992884"/>
      </p:ext>
    </p:extLst>
  </p:cSld>
  <p:clrMapOvr>
    <a:masterClrMapping/>
  </p:clrMapOvr>
  <mc:AlternateContent xmlns:mc="http://schemas.openxmlformats.org/markup-compatibility/2006" xmlns:p14="http://schemas.microsoft.com/office/powerpoint/2010/main">
    <mc:Choice Requires="p14">
      <p:transition spd="slow" p14:dur="2000" advTm="62150"/>
    </mc:Choice>
    <mc:Fallback xmlns="">
      <p:transition spd="slow" advTm="62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26028"/>
            <a:ext cx="7886700" cy="1325563"/>
          </a:xfrm>
        </p:spPr>
        <p:txBody>
          <a:bodyPr/>
          <a:lstStyle/>
          <a:p>
            <a:r>
              <a:rPr lang="en-US" dirty="0"/>
              <a:t>Fair Housing Highlights</a:t>
            </a:r>
          </a:p>
        </p:txBody>
      </p:sp>
      <p:sp>
        <p:nvSpPr>
          <p:cNvPr id="3" name="Content Placeholder 2"/>
          <p:cNvSpPr>
            <a:spLocks noGrp="1"/>
          </p:cNvSpPr>
          <p:nvPr>
            <p:ph idx="1"/>
          </p:nvPr>
        </p:nvSpPr>
        <p:spPr>
          <a:xfrm>
            <a:off x="405765" y="1651591"/>
            <a:ext cx="8332470" cy="4535946"/>
          </a:xfrm>
        </p:spPr>
        <p:txBody>
          <a:bodyPr>
            <a:normAutofit/>
          </a:bodyPr>
          <a:lstStyle/>
          <a:p>
            <a:r>
              <a:rPr lang="en-US" dirty="0"/>
              <a:t>West Area Neighborhoods Specific Plan</a:t>
            </a:r>
          </a:p>
          <a:p>
            <a:r>
              <a:rPr lang="en-US" dirty="0"/>
              <a:t>Southeast Development Area Specific Plan</a:t>
            </a:r>
          </a:p>
          <a:p>
            <a:r>
              <a:rPr lang="en-US" dirty="0"/>
              <a:t>Anti-Displacement Task Force</a:t>
            </a:r>
          </a:p>
          <a:p>
            <a:r>
              <a:rPr lang="en-US" dirty="0"/>
              <a:t>Here to Stay Report</a:t>
            </a:r>
          </a:p>
          <a:p>
            <a:r>
              <a:rPr lang="en-US" dirty="0"/>
              <a:t>City Code Updates</a:t>
            </a:r>
          </a:p>
          <a:p>
            <a:r>
              <a:rPr lang="en-US" dirty="0"/>
              <a:t>Fresno Interdenominational Refugee Ministries (FIRM) Fair Housing Program</a:t>
            </a:r>
          </a:p>
          <a:p>
            <a:r>
              <a:rPr lang="en-US" dirty="0"/>
              <a:t>Resources for Independence, Central Valley (RICV) Fair Housing Program</a:t>
            </a:r>
          </a:p>
        </p:txBody>
      </p:sp>
      <p:sp>
        <p:nvSpPr>
          <p:cNvPr id="6" name="Slide Number Placeholder 5"/>
          <p:cNvSpPr>
            <a:spLocks noGrp="1"/>
          </p:cNvSpPr>
          <p:nvPr>
            <p:ph type="sldNum" sz="quarter" idx="4"/>
          </p:nvPr>
        </p:nvSpPr>
        <p:spPr/>
        <p:txBody>
          <a:bodyPr/>
          <a:lstStyle/>
          <a:p>
            <a:fld id="{7976D2E8-088C-4EF0-9C37-42067C72E511}" type="slidenum">
              <a:rPr lang="en-US" smtClean="0"/>
              <a:pPr/>
              <a:t>34</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05606434"/>
      </p:ext>
    </p:extLst>
  </p:cSld>
  <p:clrMapOvr>
    <a:masterClrMapping/>
  </p:clrMapOvr>
  <mc:AlternateContent xmlns:mc="http://schemas.openxmlformats.org/markup-compatibility/2006" xmlns:p14="http://schemas.microsoft.com/office/powerpoint/2010/main">
    <mc:Choice Requires="p14">
      <p:transition spd="slow" p14:dur="2000" advTm="143398"/>
    </mc:Choice>
    <mc:Fallback xmlns="">
      <p:transition spd="slow" advTm="1433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Invitation for Public Comment</a:t>
            </a:r>
          </a:p>
        </p:txBody>
      </p:sp>
      <p:sp>
        <p:nvSpPr>
          <p:cNvPr id="6" name="Slide Number Placeholder 5"/>
          <p:cNvSpPr>
            <a:spLocks noGrp="1"/>
          </p:cNvSpPr>
          <p:nvPr>
            <p:ph type="sldNum" sz="quarter" idx="4294967295"/>
          </p:nvPr>
        </p:nvSpPr>
        <p:spPr>
          <a:xfrm>
            <a:off x="7086600" y="6356350"/>
            <a:ext cx="2057400" cy="365125"/>
          </a:xfrm>
        </p:spPr>
        <p:txBody>
          <a:bodyPr/>
          <a:lstStyle/>
          <a:p>
            <a:fld id="{7976D2E8-088C-4EF0-9C37-42067C72E511}" type="slidenum">
              <a:rPr lang="en-US" smtClean="0"/>
              <a:pPr/>
              <a:t>35</a:t>
            </a:fld>
            <a:endParaRPr lang="en-US" dirty="0"/>
          </a:p>
        </p:txBody>
      </p:sp>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6784932"/>
      </p:ext>
    </p:extLst>
  </p:cSld>
  <p:clrMapOvr>
    <a:masterClrMapping/>
  </p:clrMapOvr>
  <mc:AlternateContent xmlns:mc="http://schemas.openxmlformats.org/markup-compatibility/2006" xmlns:p14="http://schemas.microsoft.com/office/powerpoint/2010/main">
    <mc:Choice Requires="p14">
      <p:transition spd="slow" p14:dur="2000" advTm="5005"/>
    </mc:Choice>
    <mc:Fallback xmlns="">
      <p:transition spd="slow" advTm="5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Public Comments Accepted from August 8 – September 8</a:t>
            </a:r>
          </a:p>
        </p:txBody>
      </p:sp>
      <p:sp>
        <p:nvSpPr>
          <p:cNvPr id="8" name="Content Placeholder 7"/>
          <p:cNvSpPr>
            <a:spLocks noGrp="1"/>
          </p:cNvSpPr>
          <p:nvPr>
            <p:ph idx="1"/>
          </p:nvPr>
        </p:nvSpPr>
        <p:spPr>
          <a:xfrm>
            <a:off x="628650" y="2168769"/>
            <a:ext cx="3626827" cy="4008194"/>
          </a:xfrm>
        </p:spPr>
        <p:txBody>
          <a:bodyPr>
            <a:normAutofit/>
          </a:bodyPr>
          <a:lstStyle/>
          <a:p>
            <a:pPr marL="0" indent="0">
              <a:spcBef>
                <a:spcPts val="0"/>
              </a:spcBef>
              <a:spcAft>
                <a:spcPts val="0"/>
              </a:spcAft>
              <a:buNone/>
            </a:pPr>
            <a:r>
              <a:rPr lang="en-US" sz="1600" b="1" u="sng" dirty="0"/>
              <a:t>Submit Comments by Mail:</a:t>
            </a:r>
            <a:endParaRPr lang="en-US" sz="1600" dirty="0"/>
          </a:p>
          <a:p>
            <a:pPr marL="0" indent="0">
              <a:spcBef>
                <a:spcPts val="0"/>
              </a:spcBef>
              <a:spcAft>
                <a:spcPts val="0"/>
              </a:spcAft>
              <a:buNone/>
            </a:pPr>
            <a:r>
              <a:rPr lang="en-US" sz="1600" dirty="0"/>
              <a:t>City of Fresno</a:t>
            </a:r>
          </a:p>
          <a:p>
            <a:pPr marL="0" indent="0">
              <a:spcBef>
                <a:spcPts val="0"/>
              </a:spcBef>
              <a:spcAft>
                <a:spcPts val="0"/>
              </a:spcAft>
              <a:buNone/>
            </a:pPr>
            <a:r>
              <a:rPr lang="en-US" sz="1600" dirty="0"/>
              <a:t>Planning and Development Department </a:t>
            </a:r>
          </a:p>
          <a:p>
            <a:pPr marL="0" indent="0">
              <a:spcBef>
                <a:spcPts val="0"/>
              </a:spcBef>
              <a:spcAft>
                <a:spcPts val="0"/>
              </a:spcAft>
              <a:buNone/>
            </a:pPr>
            <a:r>
              <a:rPr lang="en-US" sz="1600" dirty="0"/>
              <a:t>Attn: Housing and Community Development Division </a:t>
            </a:r>
          </a:p>
          <a:p>
            <a:pPr marL="0" indent="0">
              <a:spcBef>
                <a:spcPts val="0"/>
              </a:spcBef>
              <a:spcAft>
                <a:spcPts val="0"/>
              </a:spcAft>
              <a:buNone/>
            </a:pPr>
            <a:r>
              <a:rPr lang="en-US" sz="1600" dirty="0"/>
              <a:t>2600 Fresno Street Room 3065</a:t>
            </a:r>
          </a:p>
          <a:p>
            <a:pPr marL="0" indent="0">
              <a:spcBef>
                <a:spcPts val="0"/>
              </a:spcBef>
              <a:spcAft>
                <a:spcPts val="0"/>
              </a:spcAft>
              <a:buNone/>
            </a:pPr>
            <a:r>
              <a:rPr lang="en-US" sz="1600" dirty="0"/>
              <a:t>Fresno CA 93721</a:t>
            </a:r>
          </a:p>
          <a:p>
            <a:pPr marL="0" indent="0">
              <a:spcBef>
                <a:spcPts val="0"/>
              </a:spcBef>
              <a:spcAft>
                <a:spcPts val="0"/>
              </a:spcAft>
              <a:buNone/>
            </a:pPr>
            <a:endParaRPr lang="en-US" sz="1600" dirty="0"/>
          </a:p>
          <a:p>
            <a:pPr marL="0" indent="0">
              <a:spcBef>
                <a:spcPts val="0"/>
              </a:spcBef>
              <a:spcAft>
                <a:spcPts val="0"/>
              </a:spcAft>
              <a:buNone/>
            </a:pPr>
            <a:r>
              <a:rPr lang="en-US" sz="1600" b="1" u="sng" dirty="0"/>
              <a:t>Submit Comments by Email:</a:t>
            </a:r>
          </a:p>
          <a:p>
            <a:pPr marL="0" indent="0">
              <a:spcBef>
                <a:spcPts val="0"/>
              </a:spcBef>
              <a:spcAft>
                <a:spcPts val="0"/>
              </a:spcAft>
              <a:buNone/>
            </a:pPr>
            <a:r>
              <a:rPr lang="en-US" sz="1600" dirty="0"/>
              <a:t>HCDD@fresno.gov</a:t>
            </a:r>
          </a:p>
          <a:p>
            <a:pPr marL="0" indent="0">
              <a:spcBef>
                <a:spcPts val="0"/>
              </a:spcBef>
              <a:spcAft>
                <a:spcPts val="0"/>
              </a:spcAft>
              <a:buNone/>
            </a:pPr>
            <a:r>
              <a:rPr lang="en-US" sz="1600" dirty="0"/>
              <a:t>Please include “2021 CAPER” in the subject line</a:t>
            </a:r>
          </a:p>
          <a:p>
            <a:pPr marL="0" indent="0">
              <a:spcBef>
                <a:spcPts val="0"/>
              </a:spcBef>
              <a:spcAft>
                <a:spcPts val="0"/>
              </a:spcAft>
              <a:buNone/>
            </a:pPr>
            <a:endParaRPr lang="en-US" sz="1600" dirty="0"/>
          </a:p>
        </p:txBody>
      </p:sp>
      <p:sp>
        <p:nvSpPr>
          <p:cNvPr id="6" name="Slide Number Placeholder 5"/>
          <p:cNvSpPr>
            <a:spLocks noGrp="1"/>
          </p:cNvSpPr>
          <p:nvPr>
            <p:ph type="sldNum" sz="quarter" idx="4294967295"/>
          </p:nvPr>
        </p:nvSpPr>
        <p:spPr>
          <a:xfrm>
            <a:off x="7086600" y="6356350"/>
            <a:ext cx="2057400" cy="365125"/>
          </a:xfrm>
        </p:spPr>
        <p:txBody>
          <a:bodyPr/>
          <a:lstStyle/>
          <a:p>
            <a:fld id="{7976D2E8-088C-4EF0-9C37-42067C72E511}" type="slidenum">
              <a:rPr lang="en-US" smtClean="0"/>
              <a:t>36</a:t>
            </a:fld>
            <a:endParaRPr lang="en-US" dirty="0"/>
          </a:p>
        </p:txBody>
      </p:sp>
      <p:sp>
        <p:nvSpPr>
          <p:cNvPr id="9" name="Content Placeholder 7"/>
          <p:cNvSpPr txBox="1">
            <a:spLocks/>
          </p:cNvSpPr>
          <p:nvPr/>
        </p:nvSpPr>
        <p:spPr>
          <a:xfrm>
            <a:off x="4572000" y="2168769"/>
            <a:ext cx="4160874" cy="40081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600"/>
              </a:spcAft>
              <a:buFont typeface="Arial" panose="020B0604020202020204" pitchFamily="34" charset="0"/>
              <a:buChar char="•"/>
              <a:defRPr sz="24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spcAft>
                <a:spcPts val="600"/>
              </a:spcAft>
              <a:buFont typeface="Arial" panose="020B0604020202020204" pitchFamily="34" charset="0"/>
              <a:buChar char="•"/>
              <a:defRPr sz="20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spcAft>
                <a:spcPts val="600"/>
              </a:spcAft>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spcAft>
                <a:spcPts val="600"/>
              </a:spcAft>
              <a:buFont typeface="Arial" panose="020B0604020202020204" pitchFamily="34" charset="0"/>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0"/>
              </a:spcAft>
              <a:buNone/>
            </a:pPr>
            <a:r>
              <a:rPr lang="en-US" sz="1600" b="1" u="sng" dirty="0"/>
              <a:t>Submit Comments by Phone:</a:t>
            </a:r>
          </a:p>
          <a:p>
            <a:pPr marL="0" indent="0">
              <a:spcBef>
                <a:spcPts val="0"/>
              </a:spcBef>
              <a:spcAft>
                <a:spcPts val="0"/>
              </a:spcAft>
              <a:buNone/>
            </a:pPr>
            <a:r>
              <a:rPr lang="en-US" sz="1600" dirty="0"/>
              <a:t>559-621-8300</a:t>
            </a:r>
          </a:p>
          <a:p>
            <a:pPr marL="0" indent="0">
              <a:spcBef>
                <a:spcPts val="0"/>
              </a:spcBef>
              <a:spcAft>
                <a:spcPts val="0"/>
              </a:spcAft>
              <a:buNone/>
            </a:pPr>
            <a:endParaRPr lang="en-US" sz="1600" b="1" u="sng" dirty="0"/>
          </a:p>
          <a:p>
            <a:pPr marL="0" indent="0">
              <a:spcBef>
                <a:spcPts val="0"/>
              </a:spcBef>
              <a:spcAft>
                <a:spcPts val="0"/>
              </a:spcAft>
              <a:buNone/>
            </a:pPr>
            <a:r>
              <a:rPr lang="en-US" sz="1600" b="1" u="sng" dirty="0"/>
              <a:t>Submit Comments by TTY:</a:t>
            </a:r>
          </a:p>
          <a:p>
            <a:pPr marL="0" indent="0">
              <a:spcBef>
                <a:spcPts val="0"/>
              </a:spcBef>
              <a:spcAft>
                <a:spcPts val="0"/>
              </a:spcAft>
              <a:buNone/>
            </a:pPr>
            <a:r>
              <a:rPr lang="en-US" sz="1600" dirty="0"/>
              <a:t>559-621-8721</a:t>
            </a:r>
          </a:p>
          <a:p>
            <a:pPr marL="0" indent="0">
              <a:spcBef>
                <a:spcPts val="0"/>
              </a:spcBef>
              <a:spcAft>
                <a:spcPts val="0"/>
              </a:spcAft>
              <a:buNone/>
            </a:pPr>
            <a:endParaRPr lang="en-US" sz="1600" b="1" u="sng" dirty="0"/>
          </a:p>
          <a:p>
            <a:pPr marL="0" indent="0">
              <a:spcBef>
                <a:spcPts val="0"/>
              </a:spcBef>
              <a:spcAft>
                <a:spcPts val="0"/>
              </a:spcAft>
              <a:buNone/>
            </a:pPr>
            <a:r>
              <a:rPr lang="en-US" sz="1600" b="1" u="sng" dirty="0"/>
              <a:t>Submit Comments by Fax:</a:t>
            </a:r>
          </a:p>
          <a:p>
            <a:pPr marL="0" indent="0">
              <a:spcBef>
                <a:spcPts val="0"/>
              </a:spcBef>
              <a:spcAft>
                <a:spcPts val="0"/>
              </a:spcAft>
              <a:buNone/>
            </a:pPr>
            <a:r>
              <a:rPr lang="en-US" sz="1600" dirty="0"/>
              <a:t>559-457-1579</a:t>
            </a:r>
          </a:p>
          <a:p>
            <a:pPr marL="0" indent="0">
              <a:spcBef>
                <a:spcPts val="0"/>
              </a:spcBef>
              <a:spcAft>
                <a:spcPts val="0"/>
              </a:spcAft>
              <a:buNone/>
            </a:pPr>
            <a:endParaRPr lang="en-US" sz="1600" dirty="0"/>
          </a:p>
          <a:p>
            <a:pPr marL="0" indent="0">
              <a:spcBef>
                <a:spcPts val="0"/>
              </a:spcBef>
              <a:spcAft>
                <a:spcPts val="0"/>
              </a:spcAft>
              <a:buNone/>
            </a:pPr>
            <a:r>
              <a:rPr lang="en-US" sz="1600" b="1" u="sng" dirty="0"/>
              <a:t>Submit Comments Online: </a:t>
            </a:r>
            <a:r>
              <a:rPr lang="en-US" sz="1600" dirty="0"/>
              <a:t>https://www.surveymonkey.com/r/5LM339Q</a:t>
            </a:r>
          </a:p>
        </p:txBody>
      </p:sp>
      <p:sp>
        <p:nvSpPr>
          <p:cNvPr id="11"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629410311"/>
      </p:ext>
    </p:extLst>
  </p:cSld>
  <p:clrMapOvr>
    <a:masterClrMapping/>
  </p:clrMapOvr>
  <mc:AlternateContent xmlns:mc="http://schemas.openxmlformats.org/markup-compatibility/2006" xmlns:p14="http://schemas.microsoft.com/office/powerpoint/2010/main">
    <mc:Choice Requires="p14">
      <p:transition spd="slow" p14:dur="2000" advTm="53331"/>
    </mc:Choice>
    <mc:Fallback xmlns="">
      <p:transition spd="slow" advTm="53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City Council Public Hearing</a:t>
            </a:r>
          </a:p>
        </p:txBody>
      </p:sp>
      <p:sp>
        <p:nvSpPr>
          <p:cNvPr id="8" name="Content Placeholder 7"/>
          <p:cNvSpPr>
            <a:spLocks noGrp="1"/>
          </p:cNvSpPr>
          <p:nvPr>
            <p:ph idx="1"/>
          </p:nvPr>
        </p:nvSpPr>
        <p:spPr>
          <a:xfrm>
            <a:off x="628650" y="1690689"/>
            <a:ext cx="7589227" cy="4486274"/>
          </a:xfrm>
        </p:spPr>
        <p:txBody>
          <a:bodyPr>
            <a:normAutofit/>
          </a:bodyPr>
          <a:lstStyle/>
          <a:p>
            <a:pPr marL="0" indent="0">
              <a:spcBef>
                <a:spcPts val="0"/>
              </a:spcBef>
              <a:spcAft>
                <a:spcPts val="0"/>
              </a:spcAft>
              <a:buNone/>
            </a:pPr>
            <a:r>
              <a:rPr lang="en-US" sz="1600" b="1" dirty="0"/>
              <a:t>City Council Meeting</a:t>
            </a:r>
          </a:p>
          <a:p>
            <a:pPr marL="0" indent="0">
              <a:spcBef>
                <a:spcPts val="0"/>
              </a:spcBef>
              <a:spcAft>
                <a:spcPts val="0"/>
              </a:spcAft>
              <a:buNone/>
            </a:pPr>
            <a:r>
              <a:rPr lang="en-US" sz="1600" b="1" dirty="0"/>
              <a:t>September 15, 2022</a:t>
            </a:r>
          </a:p>
          <a:p>
            <a:pPr marL="0" indent="0">
              <a:spcBef>
                <a:spcPts val="0"/>
              </a:spcBef>
              <a:spcAft>
                <a:spcPts val="0"/>
              </a:spcAft>
              <a:buNone/>
            </a:pPr>
            <a:endParaRPr lang="en-US" sz="1600" dirty="0"/>
          </a:p>
          <a:p>
            <a:pPr marL="0" indent="0">
              <a:spcBef>
                <a:spcPts val="0"/>
              </a:spcBef>
              <a:spcAft>
                <a:spcPts val="0"/>
              </a:spcAft>
              <a:buNone/>
            </a:pPr>
            <a:r>
              <a:rPr lang="en-US" sz="1600" dirty="0"/>
              <a:t>Residents may also comment during a Public Hearing prior to City Council consideration at 10:10 a.m., or thereafter, on September 15, 2022.</a:t>
            </a:r>
          </a:p>
          <a:p>
            <a:pPr marL="0" indent="0">
              <a:spcBef>
                <a:spcPts val="0"/>
              </a:spcBef>
              <a:spcAft>
                <a:spcPts val="0"/>
              </a:spcAft>
              <a:buNone/>
            </a:pPr>
            <a:endParaRPr lang="en-US" sz="1600" dirty="0"/>
          </a:p>
          <a:p>
            <a:pPr marL="0" indent="0">
              <a:spcBef>
                <a:spcPts val="0"/>
              </a:spcBef>
              <a:spcAft>
                <a:spcPts val="0"/>
              </a:spcAft>
              <a:buNone/>
            </a:pPr>
            <a:r>
              <a:rPr lang="en-US" sz="1600" dirty="0"/>
              <a:t>Virtual participation instructions will be posted with the agenda at least three business days prior to the City Council meeting, and may be found at </a:t>
            </a:r>
            <a:r>
              <a:rPr lang="en-US" sz="1600" dirty="0">
                <a:hlinkClick r:id="rId5"/>
              </a:rPr>
              <a:t>fresno.legistar.com/calendar.aspx</a:t>
            </a:r>
            <a:r>
              <a:rPr lang="en-US" sz="1600" dirty="0"/>
              <a:t>.</a:t>
            </a:r>
          </a:p>
          <a:p>
            <a:pPr marL="0" indent="0">
              <a:spcBef>
                <a:spcPts val="0"/>
              </a:spcBef>
              <a:spcAft>
                <a:spcPts val="0"/>
              </a:spcAft>
              <a:buNone/>
            </a:pPr>
            <a:endParaRPr lang="en-US" sz="1600" dirty="0"/>
          </a:p>
          <a:p>
            <a:pPr marL="0" indent="0">
              <a:spcBef>
                <a:spcPts val="0"/>
              </a:spcBef>
              <a:spcAft>
                <a:spcPts val="0"/>
              </a:spcAft>
              <a:buNone/>
            </a:pPr>
            <a:r>
              <a:rPr lang="en-US" sz="1600" dirty="0"/>
              <a:t>Individuals may request additional accommodations by contacting the office of the City Clerk at (559) 621-7650 or </a:t>
            </a:r>
            <a:r>
              <a:rPr lang="en-US" sz="1600" dirty="0">
                <a:hlinkClick r:id="rId6"/>
              </a:rPr>
              <a:t>clerk@fresno.gov</a:t>
            </a:r>
            <a:r>
              <a:rPr lang="en-US" sz="1600" dirty="0"/>
              <a:t> at least three business days prior to the meeting. </a:t>
            </a:r>
          </a:p>
        </p:txBody>
      </p:sp>
      <p:sp>
        <p:nvSpPr>
          <p:cNvPr id="6" name="Slide Number Placeholder 5"/>
          <p:cNvSpPr>
            <a:spLocks noGrp="1"/>
          </p:cNvSpPr>
          <p:nvPr>
            <p:ph type="sldNum" sz="quarter" idx="4294967295"/>
          </p:nvPr>
        </p:nvSpPr>
        <p:spPr>
          <a:xfrm>
            <a:off x="7086600" y="6356350"/>
            <a:ext cx="2057400" cy="365125"/>
          </a:xfrm>
        </p:spPr>
        <p:txBody>
          <a:bodyPr/>
          <a:lstStyle/>
          <a:p>
            <a:fld id="{7976D2E8-088C-4EF0-9C37-42067C72E511}" type="slidenum">
              <a:rPr lang="en-US" smtClean="0"/>
              <a:t>37</a:t>
            </a:fld>
            <a:endParaRPr lang="en-US" dirty="0"/>
          </a:p>
        </p:txBody>
      </p:sp>
      <p:sp>
        <p:nvSpPr>
          <p:cNvPr id="10"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585016140"/>
      </p:ext>
    </p:extLst>
  </p:cSld>
  <p:clrMapOvr>
    <a:masterClrMapping/>
  </p:clrMapOvr>
  <mc:AlternateContent xmlns:mc="http://schemas.openxmlformats.org/markup-compatibility/2006" xmlns:p14="http://schemas.microsoft.com/office/powerpoint/2010/main">
    <mc:Choice Requires="p14">
      <p:transition spd="slow" p14:dur="2000" advTm="44260"/>
    </mc:Choice>
    <mc:Fallback xmlns="">
      <p:transition spd="slow" advTm="44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776931" y="3492843"/>
            <a:ext cx="7886700" cy="2145957"/>
          </a:xfrm>
        </p:spPr>
        <p:txBody>
          <a:bodyPr/>
          <a:lstStyle/>
          <a:p>
            <a:r>
              <a:rPr lang="en-US" dirty="0"/>
              <a:t>View the CAPER at </a:t>
            </a:r>
            <a:r>
              <a:rPr lang="en-US" dirty="0">
                <a:hlinkClick r:id="rId5"/>
              </a:rPr>
              <a:t>www.fresno.gov/housing</a:t>
            </a:r>
            <a:r>
              <a:rPr lang="en-US" dirty="0"/>
              <a:t>.</a:t>
            </a:r>
          </a:p>
        </p:txBody>
      </p:sp>
      <p:sp>
        <p:nvSpPr>
          <p:cNvPr id="6" name="Slide Number Placeholder 5"/>
          <p:cNvSpPr>
            <a:spLocks noGrp="1"/>
          </p:cNvSpPr>
          <p:nvPr>
            <p:ph type="sldNum" sz="quarter" idx="4294967295"/>
          </p:nvPr>
        </p:nvSpPr>
        <p:spPr>
          <a:xfrm>
            <a:off x="7086600" y="6356350"/>
            <a:ext cx="2057400" cy="365125"/>
          </a:xfrm>
        </p:spPr>
        <p:txBody>
          <a:bodyPr/>
          <a:lstStyle/>
          <a:p>
            <a:fld id="{7976D2E8-088C-4EF0-9C37-42067C72E511}" type="slidenum">
              <a:rPr lang="en-US" smtClean="0"/>
              <a:pPr/>
              <a:t>38</a:t>
            </a:fld>
            <a:endParaRPr lang="en-US" dirty="0"/>
          </a:p>
        </p:txBody>
      </p:sp>
      <p:sp>
        <p:nvSpPr>
          <p:cNvPr id="9"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691294555"/>
      </p:ext>
    </p:extLst>
  </p:cSld>
  <p:clrMapOvr>
    <a:masterClrMapping/>
  </p:clrMapOvr>
  <mc:AlternateContent xmlns:mc="http://schemas.openxmlformats.org/markup-compatibility/2006" xmlns:p14="http://schemas.microsoft.com/office/powerpoint/2010/main">
    <mc:Choice Requires="p14">
      <p:transition spd="slow" p14:dur="2000" advTm="16417"/>
    </mc:Choice>
    <mc:Fallback xmlns="">
      <p:transition spd="slow" advTm="16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6831"/>
            <a:ext cx="7886700" cy="1325563"/>
          </a:xfrm>
        </p:spPr>
        <p:txBody>
          <a:bodyPr/>
          <a:lstStyle/>
          <a:p>
            <a:r>
              <a:rPr lang="en-US" dirty="0"/>
              <a:t>HUD Community Planning &amp; Development</a:t>
            </a:r>
          </a:p>
        </p:txBody>
      </p:sp>
      <p:sp>
        <p:nvSpPr>
          <p:cNvPr id="3" name="Content Placeholder 2"/>
          <p:cNvSpPr>
            <a:spLocks noGrp="1"/>
          </p:cNvSpPr>
          <p:nvPr>
            <p:ph idx="1"/>
          </p:nvPr>
        </p:nvSpPr>
        <p:spPr>
          <a:xfrm>
            <a:off x="739740" y="2518913"/>
            <a:ext cx="7775610" cy="3658050"/>
          </a:xfrm>
        </p:spPr>
        <p:txBody>
          <a:bodyPr>
            <a:normAutofit/>
          </a:bodyPr>
          <a:lstStyle/>
          <a:p>
            <a:pPr marL="0" indent="0">
              <a:buNone/>
            </a:pPr>
            <a:r>
              <a:rPr lang="en-US" dirty="0"/>
              <a:t>U.S. Department of Housing and Urban Development, Office of Community Planning and Development (HUD CPD) seeks to: </a:t>
            </a:r>
          </a:p>
          <a:p>
            <a:pPr marL="0" indent="0">
              <a:buNone/>
            </a:pPr>
            <a:r>
              <a:rPr lang="en-US" b="1" dirty="0"/>
              <a:t>Develop viable communities for low and moderate income people.</a:t>
            </a:r>
            <a:endParaRPr lang="en-US" dirty="0"/>
          </a:p>
          <a:p>
            <a:pPr lvl="1"/>
            <a:r>
              <a:rPr lang="en-US" dirty="0"/>
              <a:t>Decent housing</a:t>
            </a:r>
          </a:p>
          <a:p>
            <a:pPr lvl="1"/>
            <a:r>
              <a:rPr lang="en-US" dirty="0"/>
              <a:t>Suitable living environment</a:t>
            </a:r>
          </a:p>
          <a:p>
            <a:pPr lvl="1"/>
            <a:r>
              <a:rPr lang="en-US" dirty="0"/>
              <a:t>Economic opportunities </a:t>
            </a:r>
          </a:p>
          <a:p>
            <a:endParaRPr lang="en-US" dirty="0"/>
          </a:p>
        </p:txBody>
      </p:sp>
      <p:sp>
        <p:nvSpPr>
          <p:cNvPr id="6" name="Slide Number Placeholder 5"/>
          <p:cNvSpPr>
            <a:spLocks noGrp="1"/>
          </p:cNvSpPr>
          <p:nvPr>
            <p:ph type="sldNum" sz="quarter" idx="4"/>
          </p:nvPr>
        </p:nvSpPr>
        <p:spPr/>
        <p:txBody>
          <a:bodyPr/>
          <a:lstStyle/>
          <a:p>
            <a:fld id="{7976D2E8-088C-4EF0-9C37-42067C72E511}" type="slidenum">
              <a:rPr lang="en-US" smtClean="0"/>
              <a:pPr/>
              <a:t>4</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131452326"/>
      </p:ext>
    </p:extLst>
  </p:cSld>
  <p:clrMapOvr>
    <a:masterClrMapping/>
  </p:clrMapOvr>
  <mc:AlternateContent xmlns:mc="http://schemas.openxmlformats.org/markup-compatibility/2006" xmlns:p14="http://schemas.microsoft.com/office/powerpoint/2010/main">
    <mc:Choice Requires="p14">
      <p:transition spd="slow" p14:dur="2000" advTm="39323"/>
    </mc:Choice>
    <mc:Fallback xmlns="">
      <p:transition spd="slow" advTm="39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the Program Year</a:t>
            </a:r>
          </a:p>
        </p:txBody>
      </p:sp>
      <p:sp>
        <p:nvSpPr>
          <p:cNvPr id="6" name="Slide Number Placeholder 5"/>
          <p:cNvSpPr>
            <a:spLocks noGrp="1"/>
          </p:cNvSpPr>
          <p:nvPr>
            <p:ph type="sldNum" sz="quarter" idx="4"/>
          </p:nvPr>
        </p:nvSpPr>
        <p:spPr/>
        <p:txBody>
          <a:bodyPr/>
          <a:lstStyle/>
          <a:p>
            <a:fld id="{7976D2E8-088C-4EF0-9C37-42067C72E511}" type="slidenum">
              <a:rPr lang="en-US" smtClean="0"/>
              <a:pPr/>
              <a:t>5</a:t>
            </a:fld>
            <a:endParaRPr lang="en-US" dirty="0"/>
          </a:p>
        </p:txBody>
      </p:sp>
      <p:pic>
        <p:nvPicPr>
          <p:cNvPr id="8" name="Picture 7"/>
          <p:cNvPicPr>
            <a:picLocks noChangeAspect="1"/>
          </p:cNvPicPr>
          <p:nvPr/>
        </p:nvPicPr>
        <p:blipFill rotWithShape="1">
          <a:blip r:embed="rId5"/>
          <a:srcRect t="-1" r="1667" b="1524"/>
          <a:stretch/>
        </p:blipFill>
        <p:spPr>
          <a:xfrm>
            <a:off x="2449744" y="1690689"/>
            <a:ext cx="1354400" cy="842482"/>
          </a:xfrm>
          <a:prstGeom prst="rect">
            <a:avLst/>
          </a:prstGeom>
          <a:ln>
            <a:noFill/>
          </a:ln>
          <a:effectLst>
            <a:outerShdw blurRad="292100" dist="139700" dir="2700000" algn="tl" rotWithShape="0">
              <a:srgbClr val="333333">
                <a:alpha val="65000"/>
              </a:srgbClr>
            </a:outerShdw>
          </a:effectLst>
        </p:spPr>
      </p:pic>
      <p:sp>
        <p:nvSpPr>
          <p:cNvPr id="3" name="Down Arrow 2"/>
          <p:cNvSpPr/>
          <p:nvPr/>
        </p:nvSpPr>
        <p:spPr>
          <a:xfrm>
            <a:off x="2905086" y="2662979"/>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9745" y="3228254"/>
            <a:ext cx="1354400" cy="1041846"/>
          </a:xfrm>
          <a:prstGeom prst="rect">
            <a:avLst/>
          </a:prstGeom>
          <a:ln>
            <a:noFill/>
          </a:ln>
          <a:effectLst>
            <a:outerShdw blurRad="292100" dist="139700" dir="2700000" algn="tl" rotWithShape="0">
              <a:srgbClr val="333333">
                <a:alpha val="65000"/>
              </a:srgbClr>
            </a:outerShdw>
          </a:effectLst>
        </p:spPr>
      </p:pic>
      <p:sp>
        <p:nvSpPr>
          <p:cNvPr id="9" name="Down Arrow 8"/>
          <p:cNvSpPr/>
          <p:nvPr/>
        </p:nvSpPr>
        <p:spPr>
          <a:xfrm>
            <a:off x="2905085" y="4399909"/>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2449744" y="4962418"/>
            <a:ext cx="1354400" cy="904126"/>
          </a:xfrm>
          <a:prstGeom prst="rect">
            <a:avLst/>
          </a:prstGeom>
          <a:solidFill>
            <a:schemeClr val="bg1"/>
          </a:solidFill>
          <a:ln w="28575">
            <a:solidFill>
              <a:srgbClr val="00397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rPr>
              <a:t>City Divisions &amp;</a:t>
            </a:r>
          </a:p>
          <a:p>
            <a:pPr algn="ctr"/>
            <a:r>
              <a:rPr lang="en-US" sz="1400" dirty="0">
                <a:solidFill>
                  <a:schemeClr val="tx1">
                    <a:lumMod val="65000"/>
                    <a:lumOff val="35000"/>
                  </a:schemeClr>
                </a:solidFill>
              </a:rPr>
              <a:t>Sub-Recipients</a:t>
            </a:r>
          </a:p>
        </p:txBody>
      </p:sp>
      <p:sp>
        <p:nvSpPr>
          <p:cNvPr id="12" name="Down Arrow 11"/>
          <p:cNvSpPr/>
          <p:nvPr/>
        </p:nvSpPr>
        <p:spPr>
          <a:xfrm rot="16200000">
            <a:off x="1886233" y="3531443"/>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68" y="3196874"/>
            <a:ext cx="1639468" cy="1088709"/>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4274049" y="1690689"/>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HUD CPD provides funds to the City</a:t>
            </a:r>
          </a:p>
          <a:p>
            <a:pPr algn="ctr"/>
            <a:r>
              <a:rPr lang="en-US" dirty="0">
                <a:solidFill>
                  <a:schemeClr val="tx1">
                    <a:lumMod val="65000"/>
                    <a:lumOff val="35000"/>
                  </a:schemeClr>
                </a:solidFill>
              </a:rPr>
              <a:t>CDBG </a:t>
            </a:r>
            <a:r>
              <a:rPr lang="en-US" dirty="0">
                <a:solidFill>
                  <a:schemeClr val="tx1">
                    <a:lumMod val="65000"/>
                    <a:lumOff val="35000"/>
                  </a:schemeClr>
                </a:solidFill>
                <a:sym typeface="Wingdings" panose="05000000000000000000" pitchFamily="2" charset="2"/>
              </a:rPr>
              <a:t> HOME  ESG  HOPWA</a:t>
            </a:r>
            <a:endParaRPr lang="en-US" dirty="0">
              <a:solidFill>
                <a:schemeClr val="tx1">
                  <a:lumMod val="65000"/>
                  <a:lumOff val="35000"/>
                </a:schemeClr>
              </a:solidFill>
            </a:endParaRPr>
          </a:p>
        </p:txBody>
      </p:sp>
      <p:sp>
        <p:nvSpPr>
          <p:cNvPr id="15" name="Rectangle 14"/>
          <p:cNvSpPr/>
          <p:nvPr/>
        </p:nvSpPr>
        <p:spPr>
          <a:xfrm>
            <a:off x="4274049" y="3319987"/>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The City prepares its goals in an Annual Action Plan after consulting with residents</a:t>
            </a:r>
          </a:p>
        </p:txBody>
      </p:sp>
      <p:sp>
        <p:nvSpPr>
          <p:cNvPr id="16" name="Rectangle 15"/>
          <p:cNvSpPr/>
          <p:nvPr/>
        </p:nvSpPr>
        <p:spPr>
          <a:xfrm>
            <a:off x="4274049" y="4993240"/>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The City approves project activities and provides funding for city divisions and community organizations</a:t>
            </a:r>
          </a:p>
        </p:txBody>
      </p:sp>
      <p:sp>
        <p:nvSpPr>
          <p:cNvPr id="1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2971205757"/>
      </p:ext>
    </p:extLst>
  </p:cSld>
  <p:clrMapOvr>
    <a:masterClrMapping/>
  </p:clrMapOvr>
  <mc:AlternateContent xmlns:mc="http://schemas.openxmlformats.org/markup-compatibility/2006" xmlns:p14="http://schemas.microsoft.com/office/powerpoint/2010/main">
    <mc:Choice Requires="p14">
      <p:transition spd="slow" p14:dur="2000" advTm="83835"/>
    </mc:Choice>
    <mc:Fallback xmlns="">
      <p:transition spd="slow" advTm="83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the Program Year</a:t>
            </a:r>
          </a:p>
        </p:txBody>
      </p:sp>
      <p:sp>
        <p:nvSpPr>
          <p:cNvPr id="6" name="Slide Number Placeholder 5"/>
          <p:cNvSpPr>
            <a:spLocks noGrp="1"/>
          </p:cNvSpPr>
          <p:nvPr>
            <p:ph type="sldNum" sz="quarter" idx="4"/>
          </p:nvPr>
        </p:nvSpPr>
        <p:spPr/>
        <p:txBody>
          <a:bodyPr/>
          <a:lstStyle/>
          <a:p>
            <a:fld id="{7976D2E8-088C-4EF0-9C37-42067C72E511}" type="slidenum">
              <a:rPr lang="en-US" smtClean="0"/>
              <a:pPr/>
              <a:t>6</a:t>
            </a:fld>
            <a:endParaRPr lang="en-US" dirty="0"/>
          </a:p>
        </p:txBody>
      </p:sp>
      <p:pic>
        <p:nvPicPr>
          <p:cNvPr id="8" name="Picture 7"/>
          <p:cNvPicPr>
            <a:picLocks noChangeAspect="1"/>
          </p:cNvPicPr>
          <p:nvPr/>
        </p:nvPicPr>
        <p:blipFill rotWithShape="1">
          <a:blip r:embed="rId5"/>
          <a:srcRect t="-1" r="1667" b="1524"/>
          <a:stretch/>
        </p:blipFill>
        <p:spPr>
          <a:xfrm>
            <a:off x="2449744" y="1690689"/>
            <a:ext cx="1354400" cy="842482"/>
          </a:xfrm>
          <a:prstGeom prst="rect">
            <a:avLst/>
          </a:prstGeom>
          <a:ln>
            <a:noFill/>
          </a:ln>
          <a:effectLst>
            <a:outerShdw blurRad="292100" dist="139700" dir="2700000" algn="tl" rotWithShape="0">
              <a:srgbClr val="333333">
                <a:alpha val="65000"/>
              </a:srgbClr>
            </a:outerShdw>
          </a:effectLst>
        </p:spPr>
      </p:pic>
      <p:sp>
        <p:nvSpPr>
          <p:cNvPr id="3" name="Down Arrow 2"/>
          <p:cNvSpPr/>
          <p:nvPr/>
        </p:nvSpPr>
        <p:spPr>
          <a:xfrm>
            <a:off x="2905086" y="2662979"/>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49745" y="3228254"/>
            <a:ext cx="1354400" cy="1041846"/>
          </a:xfrm>
          <a:prstGeom prst="rect">
            <a:avLst/>
          </a:prstGeom>
          <a:ln>
            <a:noFill/>
          </a:ln>
          <a:effectLst>
            <a:outerShdw blurRad="292100" dist="139700" dir="2700000" algn="tl" rotWithShape="0">
              <a:srgbClr val="333333">
                <a:alpha val="65000"/>
              </a:srgbClr>
            </a:outerShdw>
          </a:effectLst>
        </p:spPr>
      </p:pic>
      <p:sp>
        <p:nvSpPr>
          <p:cNvPr id="9" name="Down Arrow 8"/>
          <p:cNvSpPr/>
          <p:nvPr/>
        </p:nvSpPr>
        <p:spPr>
          <a:xfrm>
            <a:off x="2905085" y="4399909"/>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2449744" y="4962418"/>
            <a:ext cx="1354400" cy="904126"/>
          </a:xfrm>
          <a:prstGeom prst="rect">
            <a:avLst/>
          </a:prstGeom>
          <a:solidFill>
            <a:schemeClr val="bg1"/>
          </a:solidFill>
          <a:ln w="28575">
            <a:solidFill>
              <a:srgbClr val="00397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rPr>
              <a:t>City Divisions &amp;</a:t>
            </a:r>
          </a:p>
          <a:p>
            <a:pPr algn="ctr"/>
            <a:r>
              <a:rPr lang="en-US" sz="1400" dirty="0">
                <a:solidFill>
                  <a:schemeClr val="tx1">
                    <a:lumMod val="65000"/>
                    <a:lumOff val="35000"/>
                  </a:schemeClr>
                </a:solidFill>
              </a:rPr>
              <a:t>Sub-Recipients</a:t>
            </a:r>
          </a:p>
        </p:txBody>
      </p:sp>
      <p:sp>
        <p:nvSpPr>
          <p:cNvPr id="12" name="Down Arrow 11"/>
          <p:cNvSpPr/>
          <p:nvPr/>
        </p:nvSpPr>
        <p:spPr>
          <a:xfrm rot="16200000">
            <a:off x="1886233" y="3531443"/>
            <a:ext cx="443715" cy="43546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68" y="3196874"/>
            <a:ext cx="1639468" cy="1088709"/>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a:xfrm>
            <a:off x="4274049" y="1690689"/>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HUD CPD accepts the CAPER and the City continues to be eligible to receive funds</a:t>
            </a:r>
          </a:p>
        </p:txBody>
      </p:sp>
      <p:sp>
        <p:nvSpPr>
          <p:cNvPr id="15" name="Rectangle 14"/>
          <p:cNvSpPr/>
          <p:nvPr/>
        </p:nvSpPr>
        <p:spPr>
          <a:xfrm>
            <a:off x="4274049" y="3319987"/>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The City prepares the CAPER, to tell HUD CPD and residents how funds were used to meet the Annual Action Plan goals</a:t>
            </a:r>
          </a:p>
        </p:txBody>
      </p:sp>
      <p:sp>
        <p:nvSpPr>
          <p:cNvPr id="16" name="Rectangle 15"/>
          <p:cNvSpPr/>
          <p:nvPr/>
        </p:nvSpPr>
        <p:spPr>
          <a:xfrm>
            <a:off x="4274049" y="4993240"/>
            <a:ext cx="4048018" cy="8424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City divisions and sub-recipients report their accomplishments to the City</a:t>
            </a:r>
          </a:p>
        </p:txBody>
      </p:sp>
      <p:sp>
        <p:nvSpPr>
          <p:cNvPr id="1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3869901412"/>
      </p:ext>
    </p:extLst>
  </p:cSld>
  <p:clrMapOvr>
    <a:masterClrMapping/>
  </p:clrMapOvr>
  <mc:AlternateContent xmlns:mc="http://schemas.openxmlformats.org/markup-compatibility/2006" xmlns:p14="http://schemas.microsoft.com/office/powerpoint/2010/main">
    <mc:Choice Requires="p14">
      <p:transition spd="slow" p14:dur="2000" advTm="50179"/>
    </mc:Choice>
    <mc:Fallback xmlns="">
      <p:transition spd="slow" advTm="5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2021-2022 CAPER</a:t>
            </a:r>
          </a:p>
        </p:txBody>
      </p:sp>
      <p:sp>
        <p:nvSpPr>
          <p:cNvPr id="3" name="Content Placeholder 2"/>
          <p:cNvSpPr>
            <a:spLocks noGrp="1"/>
          </p:cNvSpPr>
          <p:nvPr>
            <p:ph idx="1"/>
          </p:nvPr>
        </p:nvSpPr>
        <p:spPr>
          <a:xfrm>
            <a:off x="628650" y="1825625"/>
            <a:ext cx="7775611" cy="4351338"/>
          </a:xfrm>
        </p:spPr>
        <p:txBody>
          <a:bodyPr>
            <a:normAutofit/>
          </a:bodyPr>
          <a:lstStyle/>
          <a:p>
            <a:pPr marL="0" indent="0">
              <a:buNone/>
            </a:pPr>
            <a:r>
              <a:rPr lang="en-US" sz="3000" dirty="0"/>
              <a:t>July 1, 2021 through June 30, 2022</a:t>
            </a:r>
          </a:p>
          <a:p>
            <a:pPr marL="0" indent="0">
              <a:buNone/>
            </a:pPr>
            <a:r>
              <a:rPr lang="en-US" sz="2000" dirty="0"/>
              <a:t>Only actual activities and actual expenses recorded during this time frame are reported</a:t>
            </a:r>
          </a:p>
          <a:p>
            <a:pPr marL="0" indent="0">
              <a:buNone/>
            </a:pPr>
            <a:r>
              <a:rPr lang="en-US" sz="2000" dirty="0"/>
              <a:t>Many activities are multi-year projects, in which case their accomplishments will usually only be reported in the final year</a:t>
            </a:r>
          </a:p>
        </p:txBody>
      </p:sp>
      <p:sp>
        <p:nvSpPr>
          <p:cNvPr id="6" name="Slide Number Placeholder 5"/>
          <p:cNvSpPr>
            <a:spLocks noGrp="1"/>
          </p:cNvSpPr>
          <p:nvPr>
            <p:ph type="sldNum" sz="quarter" idx="4"/>
          </p:nvPr>
        </p:nvSpPr>
        <p:spPr/>
        <p:txBody>
          <a:bodyPr/>
          <a:lstStyle/>
          <a:p>
            <a:fld id="{7976D2E8-088C-4EF0-9C37-42067C72E511}" type="slidenum">
              <a:rPr lang="en-US" smtClean="0"/>
              <a:pPr/>
              <a:t>7</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764619366"/>
      </p:ext>
    </p:extLst>
  </p:cSld>
  <p:clrMapOvr>
    <a:masterClrMapping/>
  </p:clrMapOvr>
  <mc:AlternateContent xmlns:mc="http://schemas.openxmlformats.org/markup-compatibility/2006" xmlns:p14="http://schemas.microsoft.com/office/powerpoint/2010/main">
    <mc:Choice Requires="p14">
      <p:transition spd="slow" p14:dur="2000" advTm="27085"/>
    </mc:Choice>
    <mc:Fallback xmlns="">
      <p:transition spd="slow" advTm="2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2021-2022 CAPER</a:t>
            </a:r>
          </a:p>
        </p:txBody>
      </p:sp>
      <p:sp>
        <p:nvSpPr>
          <p:cNvPr id="3" name="Content Placeholder 2"/>
          <p:cNvSpPr>
            <a:spLocks noGrp="1"/>
          </p:cNvSpPr>
          <p:nvPr>
            <p:ph idx="1"/>
          </p:nvPr>
        </p:nvSpPr>
        <p:spPr>
          <a:xfrm>
            <a:off x="628650" y="1825625"/>
            <a:ext cx="7775611" cy="631136"/>
          </a:xfrm>
        </p:spPr>
        <p:txBody>
          <a:bodyPr>
            <a:normAutofit/>
          </a:bodyPr>
          <a:lstStyle/>
          <a:p>
            <a:pPr marL="0" indent="0">
              <a:buNone/>
            </a:pPr>
            <a:r>
              <a:rPr lang="en-US" sz="3000" dirty="0"/>
              <a:t>Expenditures Reported in the CAPER:</a:t>
            </a:r>
            <a:endParaRPr lang="en-US" sz="2000" dirty="0"/>
          </a:p>
        </p:txBody>
      </p:sp>
      <p:sp>
        <p:nvSpPr>
          <p:cNvPr id="6" name="Slide Number Placeholder 5"/>
          <p:cNvSpPr>
            <a:spLocks noGrp="1"/>
          </p:cNvSpPr>
          <p:nvPr>
            <p:ph type="sldNum" sz="quarter" idx="4"/>
          </p:nvPr>
        </p:nvSpPr>
        <p:spPr/>
        <p:txBody>
          <a:bodyPr/>
          <a:lstStyle/>
          <a:p>
            <a:fld id="{7976D2E8-088C-4EF0-9C37-42067C72E511}" type="slidenum">
              <a:rPr lang="en-US" smtClean="0"/>
              <a:pPr/>
              <a:t>8</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graphicFrame>
        <p:nvGraphicFramePr>
          <p:cNvPr id="15" name="Table 14"/>
          <p:cNvGraphicFramePr>
            <a:graphicFrameLocks noGrp="1"/>
          </p:cNvGraphicFramePr>
          <p:nvPr>
            <p:extLst>
              <p:ext uri="{D42A27DB-BD31-4B8C-83A1-F6EECF244321}">
                <p14:modId xmlns:p14="http://schemas.microsoft.com/office/powerpoint/2010/main" val="241298781"/>
              </p:ext>
            </p:extLst>
          </p:nvPr>
        </p:nvGraphicFramePr>
        <p:xfrm>
          <a:off x="773826" y="2591697"/>
          <a:ext cx="7355413" cy="2062480"/>
        </p:xfrm>
        <a:graphic>
          <a:graphicData uri="http://schemas.openxmlformats.org/drawingml/2006/table">
            <a:tbl>
              <a:tblPr firstRow="1" bandRow="1">
                <a:tableStyleId>{5C22544A-7EE6-4342-B048-85BDC9FD1C3A}</a:tableStyleId>
              </a:tblPr>
              <a:tblGrid>
                <a:gridCol w="5894603">
                  <a:extLst>
                    <a:ext uri="{9D8B030D-6E8A-4147-A177-3AD203B41FA5}">
                      <a16:colId xmlns:a16="http://schemas.microsoft.com/office/drawing/2014/main" val="2594021382"/>
                    </a:ext>
                  </a:extLst>
                </a:gridCol>
                <a:gridCol w="1460810">
                  <a:extLst>
                    <a:ext uri="{9D8B030D-6E8A-4147-A177-3AD203B41FA5}">
                      <a16:colId xmlns:a16="http://schemas.microsoft.com/office/drawing/2014/main" val="1933343241"/>
                    </a:ext>
                  </a:extLst>
                </a:gridCol>
              </a:tblGrid>
              <a:tr h="370840">
                <a:tc>
                  <a:txBody>
                    <a:bodyPr/>
                    <a:lstStyle/>
                    <a:p>
                      <a:pPr algn="ctr"/>
                      <a:r>
                        <a:rPr lang="en-US" sz="1600" dirty="0">
                          <a:solidFill>
                            <a:schemeClr val="bg1"/>
                          </a:solidFill>
                          <a:latin typeface="Arial" panose="020B0604020202020204" pitchFamily="34" charset="0"/>
                          <a:cs typeface="Arial" panose="020B0604020202020204" pitchFamily="34" charset="0"/>
                        </a:rPr>
                        <a:t>Source of Funds</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tc>
                  <a:txBody>
                    <a:bodyPr/>
                    <a:lstStyle/>
                    <a:p>
                      <a:pPr algn="ctr"/>
                      <a:r>
                        <a:rPr lang="en-US" sz="1600" dirty="0">
                          <a:solidFill>
                            <a:schemeClr val="bg1"/>
                          </a:solidFill>
                          <a:latin typeface="Arial" panose="020B0604020202020204" pitchFamily="34" charset="0"/>
                          <a:cs typeface="Arial" panose="020B0604020202020204" pitchFamily="34" charset="0"/>
                        </a:rPr>
                        <a:t>Amount Expended</a:t>
                      </a:r>
                    </a:p>
                  </a:txBody>
                  <a:tcPr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solidFill>
                      <a:srgbClr val="003974"/>
                    </a:solidFill>
                  </a:tcPr>
                </a:tc>
                <a:extLst>
                  <a:ext uri="{0D108BD9-81ED-4DB2-BD59-A6C34878D82A}">
                    <a16:rowId xmlns:a16="http://schemas.microsoft.com/office/drawing/2014/main" val="548503446"/>
                  </a:ext>
                </a:extLst>
              </a:tr>
              <a:tr h="370840">
                <a:tc>
                  <a:txBody>
                    <a:bodyPr/>
                    <a:lstStyle/>
                    <a:p>
                      <a:r>
                        <a:rPr lang="en-US" sz="1600" dirty="0">
                          <a:solidFill>
                            <a:srgbClr val="404040"/>
                          </a:solidFill>
                          <a:latin typeface="Arial" panose="020B0604020202020204" pitchFamily="34" charset="0"/>
                          <a:cs typeface="Arial" panose="020B0604020202020204" pitchFamily="34" charset="0"/>
                        </a:rPr>
                        <a:t>Community Development Block Grant (CDBG)</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kern="1200" dirty="0">
                          <a:solidFill>
                            <a:srgbClr val="404040"/>
                          </a:solidFill>
                          <a:latin typeface="Arial" panose="020B0604020202020204" pitchFamily="34" charset="0"/>
                          <a:ea typeface="+mn-ea"/>
                          <a:cs typeface="Arial" panose="020B0604020202020204" pitchFamily="34" charset="0"/>
                        </a:rPr>
                        <a:t>$3,691,775</a:t>
                      </a:r>
                    </a:p>
                  </a:txBody>
                  <a:tcPr marL="73025" marR="73025" marT="27305" marB="27305"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2038106313"/>
                  </a:ext>
                </a:extLst>
              </a:tr>
              <a:tr h="370840">
                <a:tc>
                  <a:txBody>
                    <a:bodyPr/>
                    <a:lstStyle/>
                    <a:p>
                      <a:r>
                        <a:rPr lang="en-US" sz="1600" dirty="0">
                          <a:solidFill>
                            <a:srgbClr val="404040"/>
                          </a:solidFill>
                          <a:latin typeface="Arial" panose="020B0604020202020204" pitchFamily="34" charset="0"/>
                          <a:cs typeface="Arial" panose="020B0604020202020204" pitchFamily="34" charset="0"/>
                        </a:rPr>
                        <a:t>HOME Investment Partnerships (HOME)</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kern="1200" dirty="0">
                          <a:solidFill>
                            <a:srgbClr val="404040"/>
                          </a:solidFill>
                          <a:latin typeface="Arial" panose="020B0604020202020204" pitchFamily="34" charset="0"/>
                          <a:ea typeface="+mn-ea"/>
                          <a:cs typeface="Arial" panose="020B0604020202020204" pitchFamily="34" charset="0"/>
                        </a:rPr>
                        <a:t>$251,134</a:t>
                      </a:r>
                    </a:p>
                  </a:txBody>
                  <a:tcPr marL="73025" marR="73025" marT="27305" marB="27305"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788905874"/>
                  </a:ext>
                </a:extLst>
              </a:tr>
              <a:tr h="370840">
                <a:tc>
                  <a:txBody>
                    <a:bodyPr/>
                    <a:lstStyle/>
                    <a:p>
                      <a:r>
                        <a:rPr lang="en-US" sz="1600" dirty="0">
                          <a:solidFill>
                            <a:srgbClr val="404040"/>
                          </a:solidFill>
                          <a:latin typeface="Arial" panose="020B0604020202020204" pitchFamily="34" charset="0"/>
                          <a:cs typeface="Arial" panose="020B0604020202020204" pitchFamily="34" charset="0"/>
                        </a:rPr>
                        <a:t>Emergency Solutions Grant (ESG)</a:t>
                      </a: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kern="1200" dirty="0">
                          <a:solidFill>
                            <a:srgbClr val="404040"/>
                          </a:solidFill>
                          <a:latin typeface="Arial" panose="020B0604020202020204" pitchFamily="34" charset="0"/>
                          <a:ea typeface="+mn-ea"/>
                          <a:cs typeface="Arial" panose="020B0604020202020204" pitchFamily="34" charset="0"/>
                        </a:rPr>
                        <a:t>$735,327</a:t>
                      </a:r>
                    </a:p>
                  </a:txBody>
                  <a:tcPr marL="73025" marR="73025" marT="27305" marB="27305"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1126306861"/>
                  </a:ext>
                </a:extLst>
              </a:tr>
              <a:tr h="370840">
                <a:tc>
                  <a:txBody>
                    <a:bodyPr/>
                    <a:lstStyle/>
                    <a:p>
                      <a:r>
                        <a:rPr lang="en-US" sz="1600" dirty="0">
                          <a:solidFill>
                            <a:srgbClr val="404040"/>
                          </a:solidFill>
                          <a:latin typeface="Arial" panose="020B0604020202020204" pitchFamily="34" charset="0"/>
                          <a:cs typeface="Arial" panose="020B0604020202020204" pitchFamily="34" charset="0"/>
                        </a:rPr>
                        <a:t>Housing</a:t>
                      </a:r>
                      <a:r>
                        <a:rPr lang="en-US" sz="1600" baseline="0" dirty="0">
                          <a:solidFill>
                            <a:srgbClr val="404040"/>
                          </a:solidFill>
                          <a:latin typeface="Arial" panose="020B0604020202020204" pitchFamily="34" charset="0"/>
                          <a:cs typeface="Arial" panose="020B0604020202020204" pitchFamily="34" charset="0"/>
                        </a:rPr>
                        <a:t> Opportunities for people with AIDS/HIV (HOPWA)</a:t>
                      </a:r>
                      <a:endParaRPr lang="en-US" sz="1600" dirty="0">
                        <a:solidFill>
                          <a:srgbClr val="404040"/>
                        </a:solidFill>
                        <a:latin typeface="Arial" panose="020B0604020202020204" pitchFamily="34" charset="0"/>
                        <a:cs typeface="Arial" panose="020B0604020202020204" pitchFamily="34" charset="0"/>
                      </a:endParaRPr>
                    </a:p>
                  </a:txBody>
                  <a:tcP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tc>
                  <a:txBody>
                    <a:bodyPr/>
                    <a:lstStyle/>
                    <a:p>
                      <a:pPr marL="0" marR="0" algn="r">
                        <a:lnSpc>
                          <a:spcPct val="107000"/>
                        </a:lnSpc>
                        <a:spcBef>
                          <a:spcPts val="0"/>
                        </a:spcBef>
                        <a:spcAft>
                          <a:spcPts val="0"/>
                        </a:spcAft>
                      </a:pPr>
                      <a:r>
                        <a:rPr lang="en-US" sz="1600" kern="1200" dirty="0">
                          <a:solidFill>
                            <a:srgbClr val="404040"/>
                          </a:solidFill>
                          <a:latin typeface="Arial" panose="020B0604020202020204" pitchFamily="34" charset="0"/>
                          <a:ea typeface="+mn-ea"/>
                          <a:cs typeface="Arial" panose="020B0604020202020204" pitchFamily="34" charset="0"/>
                        </a:rPr>
                        <a:t>$573,552</a:t>
                      </a:r>
                    </a:p>
                  </a:txBody>
                  <a:tcPr marL="73025" marR="73025" marT="27305" marB="27305" anchor="ctr">
                    <a:lnL w="12700" cap="flat" cmpd="sng" algn="ctr">
                      <a:solidFill>
                        <a:schemeClr val="bg2">
                          <a:lumMod val="25000"/>
                        </a:schemeClr>
                      </a:solidFill>
                      <a:prstDash val="solid"/>
                      <a:round/>
                      <a:headEnd type="none" w="med" len="med"/>
                      <a:tailEnd type="none" w="med" len="med"/>
                    </a:lnL>
                    <a:lnR w="12700" cap="flat" cmpd="sng" algn="ctr">
                      <a:solidFill>
                        <a:schemeClr val="bg2">
                          <a:lumMod val="25000"/>
                        </a:schemeClr>
                      </a:solidFill>
                      <a:prstDash val="solid"/>
                      <a:round/>
                      <a:headEnd type="none" w="med" len="med"/>
                      <a:tailEnd type="none" w="med" len="med"/>
                    </a:lnR>
                    <a:lnT w="12700" cap="flat" cmpd="sng" algn="ctr">
                      <a:solidFill>
                        <a:schemeClr val="bg2">
                          <a:lumMod val="25000"/>
                        </a:schemeClr>
                      </a:solidFill>
                      <a:prstDash val="solid"/>
                      <a:round/>
                      <a:headEnd type="none" w="med" len="med"/>
                      <a:tailEnd type="none" w="med" len="med"/>
                    </a:lnT>
                    <a:lnB w="12700" cap="flat" cmpd="sng" algn="ctr">
                      <a:solidFill>
                        <a:schemeClr val="bg2">
                          <a:lumMod val="25000"/>
                        </a:schemeClr>
                      </a:solidFill>
                      <a:prstDash val="solid"/>
                      <a:round/>
                      <a:headEnd type="none" w="med" len="med"/>
                      <a:tailEnd type="none" w="med" len="med"/>
                    </a:lnB>
                    <a:noFill/>
                  </a:tcPr>
                </a:tc>
                <a:extLst>
                  <a:ext uri="{0D108BD9-81ED-4DB2-BD59-A6C34878D82A}">
                    <a16:rowId xmlns:a16="http://schemas.microsoft.com/office/drawing/2014/main" val="3875147691"/>
                  </a:ext>
                </a:extLst>
              </a:tr>
            </a:tbl>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916567075"/>
      </p:ext>
    </p:extLst>
  </p:cSld>
  <p:clrMapOvr>
    <a:masterClrMapping/>
  </p:clrMapOvr>
  <mc:AlternateContent xmlns:mc="http://schemas.openxmlformats.org/markup-compatibility/2006" xmlns:p14="http://schemas.microsoft.com/office/powerpoint/2010/main">
    <mc:Choice Requires="p14">
      <p:transition spd="slow" p14:dur="2000" advTm="25296"/>
    </mc:Choice>
    <mc:Fallback xmlns="">
      <p:transition spd="slow" advTm="25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2021-2022 CAPER</a:t>
            </a:r>
          </a:p>
        </p:txBody>
      </p:sp>
      <p:sp>
        <p:nvSpPr>
          <p:cNvPr id="3" name="Content Placeholder 2"/>
          <p:cNvSpPr>
            <a:spLocks noGrp="1"/>
          </p:cNvSpPr>
          <p:nvPr>
            <p:ph idx="1"/>
          </p:nvPr>
        </p:nvSpPr>
        <p:spPr>
          <a:xfrm>
            <a:off x="628650" y="1825625"/>
            <a:ext cx="7775611" cy="4351338"/>
          </a:xfrm>
        </p:spPr>
        <p:txBody>
          <a:bodyPr>
            <a:normAutofit/>
          </a:bodyPr>
          <a:lstStyle/>
          <a:p>
            <a:pPr marL="0" indent="0">
              <a:buNone/>
            </a:pPr>
            <a:r>
              <a:rPr lang="en-US" sz="3000" dirty="0"/>
              <a:t>Accomplishments</a:t>
            </a:r>
          </a:p>
          <a:p>
            <a:pPr marL="0" indent="0">
              <a:buNone/>
            </a:pPr>
            <a:r>
              <a:rPr lang="en-US" sz="2000" dirty="0"/>
              <a:t>Accomplishments are typically reported as the number of people assisted or the number of affordable housing units</a:t>
            </a:r>
          </a:p>
          <a:p>
            <a:pPr marL="0" indent="0">
              <a:buNone/>
            </a:pPr>
            <a:r>
              <a:rPr lang="en-US" sz="2000" dirty="0"/>
              <a:t>Accomplishments are presented according to which plan priority they supported</a:t>
            </a:r>
          </a:p>
          <a:p>
            <a:pPr lvl="1"/>
            <a:r>
              <a:rPr lang="en-US" sz="1600" dirty="0"/>
              <a:t>Affordable Housing</a:t>
            </a:r>
          </a:p>
          <a:p>
            <a:pPr lvl="1"/>
            <a:r>
              <a:rPr lang="en-US" sz="1600" dirty="0"/>
              <a:t>Homelessness</a:t>
            </a:r>
          </a:p>
          <a:p>
            <a:pPr lvl="1"/>
            <a:r>
              <a:rPr lang="en-US" sz="1600" dirty="0"/>
              <a:t>Community Services</a:t>
            </a:r>
          </a:p>
          <a:p>
            <a:pPr lvl="1"/>
            <a:r>
              <a:rPr lang="en-US" sz="1600" dirty="0"/>
              <a:t>Public Facilities and Public Improvements</a:t>
            </a:r>
          </a:p>
          <a:p>
            <a:pPr lvl="1"/>
            <a:r>
              <a:rPr lang="en-US" sz="1600" dirty="0"/>
              <a:t>Fair Housing</a:t>
            </a:r>
          </a:p>
          <a:p>
            <a:pPr lvl="1"/>
            <a:endParaRPr lang="en-US" sz="1600" dirty="0"/>
          </a:p>
        </p:txBody>
      </p:sp>
      <p:sp>
        <p:nvSpPr>
          <p:cNvPr id="6" name="Slide Number Placeholder 5"/>
          <p:cNvSpPr>
            <a:spLocks noGrp="1"/>
          </p:cNvSpPr>
          <p:nvPr>
            <p:ph type="sldNum" sz="quarter" idx="4"/>
          </p:nvPr>
        </p:nvSpPr>
        <p:spPr/>
        <p:txBody>
          <a:bodyPr/>
          <a:lstStyle/>
          <a:p>
            <a:fld id="{7976D2E8-088C-4EF0-9C37-42067C72E511}" type="slidenum">
              <a:rPr lang="en-US" smtClean="0"/>
              <a:pPr/>
              <a:t>9</a:t>
            </a:fld>
            <a:endParaRPr lang="en-US" dirty="0"/>
          </a:p>
        </p:txBody>
      </p:sp>
      <p:sp>
        <p:nvSpPr>
          <p:cNvPr id="8" name="Footer Placeholder 3"/>
          <p:cNvSpPr>
            <a:spLocks noGrp="1"/>
          </p:cNvSpPr>
          <p:nvPr>
            <p:ph type="ftr" sz="quarter" idx="4294967295"/>
          </p:nvPr>
        </p:nvSpPr>
        <p:spPr>
          <a:xfrm>
            <a:off x="3028950" y="6356351"/>
            <a:ext cx="3086100" cy="365125"/>
          </a:xfrm>
          <a:prstGeom prst="rect">
            <a:avLst/>
          </a:prstGeom>
        </p:spPr>
        <p:txBody>
          <a:bodyPr/>
          <a:lstStyle/>
          <a:p>
            <a:r>
              <a:rPr lang="en-US" sz="1100" dirty="0">
                <a:solidFill>
                  <a:schemeClr val="bg1"/>
                </a:solidFill>
                <a:latin typeface="Arial" panose="020B0604020202020204" pitchFamily="34" charset="0"/>
                <a:cs typeface="Arial" panose="020B0604020202020204" pitchFamily="34" charset="0"/>
              </a:rPr>
              <a:t>2021-2022 Consolidated Annual Performance Evaluation Report (CAPER)</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6299200"/>
            <a:ext cx="406400" cy="406400"/>
          </a:xfrm>
          <a:prstGeom prst="rect">
            <a:avLst/>
          </a:prstGeom>
        </p:spPr>
      </p:pic>
    </p:spTree>
    <p:extLst>
      <p:ext uri="{BB962C8B-B14F-4D97-AF65-F5344CB8AC3E}">
        <p14:creationId xmlns:p14="http://schemas.microsoft.com/office/powerpoint/2010/main" val="1382190901"/>
      </p:ext>
    </p:extLst>
  </p:cSld>
  <p:clrMapOvr>
    <a:masterClrMapping/>
  </p:clrMapOvr>
  <mc:AlternateContent xmlns:mc="http://schemas.openxmlformats.org/markup-compatibility/2006" xmlns:p14="http://schemas.microsoft.com/office/powerpoint/2010/main">
    <mc:Choice Requires="p14">
      <p:transition spd="slow" p14:dur="2000" advTm="53615"/>
    </mc:Choice>
    <mc:Fallback xmlns="">
      <p:transition spd="slow" advTm="53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7344</TotalTime>
  <Words>5377</Words>
  <Application>Microsoft Office PowerPoint</Application>
  <PresentationFormat>On-screen Show (4:3)</PresentationFormat>
  <Paragraphs>507</Paragraphs>
  <Slides>38</Slides>
  <Notes>38</Notes>
  <HiddenSlides>0</HiddenSlides>
  <MMClips>38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38</vt:i4>
      </vt:variant>
    </vt:vector>
  </HeadingPairs>
  <TitlesOfParts>
    <vt:vector size="41" baseType="lpstr">
      <vt:lpstr>Arial</vt:lpstr>
      <vt:lpstr>Calibri</vt:lpstr>
      <vt:lpstr>Office Theme</vt:lpstr>
      <vt:lpstr>Consolidated Annual Performance Evaluation Report (CAPER)</vt:lpstr>
      <vt:lpstr>Contents</vt:lpstr>
      <vt:lpstr>HUD CPD Programs &amp; the CAPER</vt:lpstr>
      <vt:lpstr>HUD Community Planning &amp; Development</vt:lpstr>
      <vt:lpstr>Before the Program Year</vt:lpstr>
      <vt:lpstr>After the Program Year</vt:lpstr>
      <vt:lpstr>2021-2022 CAPER</vt:lpstr>
      <vt:lpstr>2021-2022 CAPER</vt:lpstr>
      <vt:lpstr>2021-2022 CAPER</vt:lpstr>
      <vt:lpstr>2021-2022 Accomplishments</vt:lpstr>
      <vt:lpstr>Priority: Affordable Housing</vt:lpstr>
      <vt:lpstr>New Affordable Housing</vt:lpstr>
      <vt:lpstr>Affordable Housing Development Underway</vt:lpstr>
      <vt:lpstr>PowerPoint Presentation</vt:lpstr>
      <vt:lpstr>Affordable Housing Development Underway</vt:lpstr>
      <vt:lpstr>Housing Rehabilitation</vt:lpstr>
      <vt:lpstr>Priority: Homeless Prevention</vt:lpstr>
      <vt:lpstr>Community Development Block Grant (CDBG)</vt:lpstr>
      <vt:lpstr>Emergency Solutions Grant (ESG)</vt:lpstr>
      <vt:lpstr>HOME Investment Partnerships (HOME)</vt:lpstr>
      <vt:lpstr>Housing Opportunities for People with AIDS (HOPWA)</vt:lpstr>
      <vt:lpstr>Priority: Public Infrastructure and Facilities</vt:lpstr>
      <vt:lpstr>Street Improvements</vt:lpstr>
      <vt:lpstr>Street Improvements</vt:lpstr>
      <vt:lpstr>Additional Public Facilities and Public Improvements Underway</vt:lpstr>
      <vt:lpstr>Park Facilities Improvements</vt:lpstr>
      <vt:lpstr>Park Facilities Improvements</vt:lpstr>
      <vt:lpstr>Additional Park Facility Improvements Underway</vt:lpstr>
      <vt:lpstr>Priority: Community Services</vt:lpstr>
      <vt:lpstr>PARCS Public Services</vt:lpstr>
      <vt:lpstr>Non-Profit Public Services</vt:lpstr>
      <vt:lpstr>Non-Profit Public Services</vt:lpstr>
      <vt:lpstr>Fair Housing</vt:lpstr>
      <vt:lpstr>Fair Housing Highlights</vt:lpstr>
      <vt:lpstr>Invitation for Public Comment</vt:lpstr>
      <vt:lpstr>Public Comments Accepted from August 8 – September 8</vt:lpstr>
      <vt:lpstr>City Council Public Hearing</vt:lpstr>
      <vt:lpstr>View the CAPER at www.fresno.gov/housing.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Sisk</dc:creator>
  <cp:lastModifiedBy>Reyna Castellanos</cp:lastModifiedBy>
  <cp:revision>335</cp:revision>
  <cp:lastPrinted>2022-08-11T18:08:47Z</cp:lastPrinted>
  <dcterms:created xsi:type="dcterms:W3CDTF">2020-03-12T17:33:31Z</dcterms:created>
  <dcterms:modified xsi:type="dcterms:W3CDTF">2022-08-12T05:40:25Z</dcterms:modified>
</cp:coreProperties>
</file>